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6" r:id="rId3"/>
    <p:sldId id="267" r:id="rId4"/>
    <p:sldId id="268" r:id="rId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87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0C12B53-4EDB-B57B-B0C6-59A2DC948B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8BBD6A3-0B39-1B38-9EF5-A2EADB60D6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C99878F-DE71-05DA-5B43-CE615A248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C5FB4-96B6-41F7-890E-5F81F2B9A567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C3BC81E-ACAE-4057-6CAF-B0DD2A24E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409A2EC-23A7-9299-9584-0D5B312CD0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CB001-A103-4978-83CD-05060E7214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5352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F709210-7C62-4C5E-AF7A-11C27FCCCC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36F3A7B-C7C9-8700-4AFD-0F5C9C7AFD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CD12F51-EAC7-38D4-3169-720215C4CB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C5FB4-96B6-41F7-890E-5F81F2B9A567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48921B3-C7A3-844D-49C7-28AFBA5DF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479283F-4575-E8F2-33E7-6A50E865A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CB001-A103-4978-83CD-05060E7214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4224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81DBF7BE-8708-39C4-A8EB-87E7E04C63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F537C18-274B-61C1-CF6C-7BF9C4EA2A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305755A-DF37-8C06-5EE4-A8AFD214AD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C5FB4-96B6-41F7-890E-5F81F2B9A567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9B5957E-E3F1-AEAE-8AEB-54469E72C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5C8375C-FBA2-9D23-C90F-0B4C46E3F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CB001-A103-4978-83CD-05060E7214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7800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FFBF81D-D781-ED5E-63A5-D879AF761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5DE4930-923A-D0E0-14D0-2BD901ACC6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3BECA39-172E-4A81-A4D3-4804E1AD24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C5FB4-96B6-41F7-890E-5F81F2B9A567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2BAE1F5-691D-E2E8-1FC3-31D4E5C7C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5FD060C-A8D6-887E-6ED1-FB612ECBF5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CB001-A103-4978-83CD-05060E7214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3393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5DC2B1-9EF7-5262-E547-75992B0C0F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616F682-3F3D-469A-6D54-1E7AFB7C68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31A7C71-E369-686C-23EE-655AEA6938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C5FB4-96B6-41F7-890E-5F81F2B9A567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6D7A18C-36D8-D18D-18C0-669A605F6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64DD667-E5FB-7B8C-8B5A-1172DC62F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CB001-A103-4978-83CD-05060E7214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9926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E38804D-0C05-86D3-B5C6-AEF77D666C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651F991-61E3-94D2-A356-AB8B49011A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290FF74-B125-0560-7D2B-35331AAC6D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1EAF5D7-B9B1-CF3D-83DA-51D0B789F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C5FB4-96B6-41F7-890E-5F81F2B9A567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5139EF7-1D28-A151-F962-933AFB481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1523CBC-4411-3864-3CA9-D9633AACC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CB001-A103-4978-83CD-05060E7214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7282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A1554D0-854C-5FA8-B93A-D4DAF9D526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2DB27BA-A971-18E1-D5E2-7B9036E5B7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D99A532-F022-DAD5-5FD6-83CD1F5116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C9BEBD71-B03D-8DC3-2F78-26B9721E41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78ED6D87-5B87-C4BB-426A-73D78706EF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72BD0A67-CEB0-A9FC-7687-C93E5F93D8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C5FB4-96B6-41F7-890E-5F81F2B9A567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C9A38C67-C329-11C8-EA56-9E1107FB0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7D2AAE3-89FA-351D-1421-43ABCCE83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CB001-A103-4978-83CD-05060E7214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069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F0666C0-CFEC-DEB9-24A9-317AB1DBA0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67A6F0E-413C-89F1-D09F-30B9F41FF4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C5FB4-96B6-41F7-890E-5F81F2B9A567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A0F9E7E-9461-7587-B39E-4CC9F4C1FA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B41498F-B8AB-639D-F292-A533AFB2D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CB001-A103-4978-83CD-05060E7214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5330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20B2713-4936-C822-6F89-4368D16E8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C5FB4-96B6-41F7-890E-5F81F2B9A567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0CC412-1F51-8EF4-864A-9D42FBA0C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40C0435-679F-9739-E0C5-8FBA3E4B8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CB001-A103-4978-83CD-05060E7214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0507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266C305-DCFE-CE59-B1EC-558DF34AF8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529D5E2-48B6-9B79-D33B-C453D4F546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231267C-F845-B95B-68AC-A4476C7146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A4926FD-9799-1490-D6C4-D563E0E159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C5FB4-96B6-41F7-890E-5F81F2B9A567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BDC9AF6-E522-B843-F4C1-6DA0391460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A7C0CD0-742E-89DE-D8C0-5264FA91C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CB001-A103-4978-83CD-05060E7214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33441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5E465D-5815-32DC-D321-C8B362A85F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26717636-F6D1-F816-1E49-0AEC7AA61B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BABC221-CF59-FD1C-2AF2-1059A882AB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82A67D3-A0A0-5695-5BC1-05FF7D7CDC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C5FB4-96B6-41F7-890E-5F81F2B9A567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2B34B9B-0065-E006-1F7C-9C84E4636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0C95A4A-48FB-6FFB-08AF-1682B0FE64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CB001-A103-4978-83CD-05060E7214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9167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B07D8F6-9F8C-ED9F-63F8-2E9E9C458F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D6DE575-DEDC-313E-89EC-5A62364FE5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3726807-80E0-175B-287C-18A26875B6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BC5FB4-96B6-41F7-890E-5F81F2B9A567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70BD4AC-A645-C939-27D9-0C927BF2D6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9DC669F-6597-4480-2BAB-1DA00C9A44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53CB001-A103-4978-83CD-05060E7214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2306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15C2BF-35BE-F323-73F9-E254DA5C93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632681E-D6C0-8FDB-C721-D5CF8E0609B7}"/>
              </a:ext>
            </a:extLst>
          </p:cNvPr>
          <p:cNvSpPr txBox="1"/>
          <p:nvPr/>
        </p:nvSpPr>
        <p:spPr>
          <a:xfrm>
            <a:off x="345440" y="286435"/>
            <a:ext cx="546317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dirty="0"/>
              <a:t>Slide format for an oral presentation, with which there are NO conflicts of interest (COI) to disclose</a:t>
            </a:r>
            <a:endParaRPr lang="ja-JP" altLang="en-US" dirty="0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48C246FC-CAEB-2AFE-C374-A16C4CF1A299}"/>
              </a:ext>
            </a:extLst>
          </p:cNvPr>
          <p:cNvSpPr txBox="1">
            <a:spLocks noChangeArrowheads="1"/>
          </p:cNvSpPr>
          <p:nvPr/>
        </p:nvSpPr>
        <p:spPr>
          <a:xfrm>
            <a:off x="1270000" y="2484119"/>
            <a:ext cx="10342880" cy="231084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24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The 21</a:t>
            </a:r>
            <a:r>
              <a:rPr lang="en-US" altLang="ja-JP" sz="2400" b="1" baseline="30000" dirty="0">
                <a:latin typeface="Arial" panose="020B0604020202020204" pitchFamily="34" charset="0"/>
                <a:ea typeface="ＭＳ Ｐゴシック" panose="020B0600070205080204" pitchFamily="50" charset="-128"/>
              </a:rPr>
              <a:t>st</a:t>
            </a:r>
            <a:r>
              <a:rPr lang="en-US" altLang="ja-JP" sz="24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 Annual Congress of </a:t>
            </a:r>
          </a:p>
          <a:p>
            <a:r>
              <a:rPr lang="en-US" altLang="ja-JP" sz="24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Japanese Society for Quality and Safety in Healthcare</a:t>
            </a:r>
          </a:p>
          <a:p>
            <a:endParaRPr lang="en-US" altLang="ja-JP" sz="2400" b="1" dirty="0"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algn="ctr"/>
            <a:r>
              <a:rPr lang="en-US" altLang="ja-JP" sz="24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Disclosure of the Conflict of Interest</a:t>
            </a:r>
          </a:p>
          <a:p>
            <a:pPr algn="ctr"/>
            <a:r>
              <a:rPr lang="en-US" altLang="ja-JP" sz="24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 (COI)</a:t>
            </a:r>
            <a:br>
              <a:rPr lang="en-US" altLang="ja-JP" sz="3600" b="1" dirty="0"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16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br>
              <a:rPr lang="en-US" altLang="ja-JP" sz="2400" b="1" i="1" dirty="0">
                <a:ea typeface="ＭＳ Ｐゴシック" panose="020B0600070205080204" pitchFamily="50" charset="-128"/>
              </a:rPr>
            </a:br>
            <a:r>
              <a:rPr lang="en-US" altLang="ja-JP" sz="2400" b="1" i="1" dirty="0">
                <a:ea typeface="ＭＳ Ｐゴシック" panose="020B0600070205080204" pitchFamily="50" charset="-128"/>
              </a:rPr>
              <a:t>Name of the first author</a:t>
            </a:r>
            <a:r>
              <a:rPr lang="ja-JP" altLang="en-US" sz="2400" b="1" i="1" dirty="0">
                <a:ea typeface="ＭＳ Ｐゴシック" panose="020B0600070205080204" pitchFamily="50" charset="-128"/>
              </a:rPr>
              <a:t>：　○○　○○</a:t>
            </a:r>
            <a:endParaRPr lang="en-US" altLang="ja-JP" sz="2400" b="1" i="1" dirty="0">
              <a:ea typeface="ＭＳ Ｐゴシック" panose="020B0600070205080204" pitchFamily="50" charset="-128"/>
            </a:endParaRPr>
          </a:p>
        </p:txBody>
      </p:sp>
      <p:pic>
        <p:nvPicPr>
          <p:cNvPr id="2" name="図 1" descr="グラフ, アイコン, サンバースト図&#10;&#10;AI 生成コンテンツは誤りを含む可能性があります。">
            <a:extLst>
              <a:ext uri="{FF2B5EF4-FFF2-40B4-BE49-F238E27FC236}">
                <a16:creationId xmlns:a16="http://schemas.microsoft.com/office/drawing/2014/main" id="{BFA84A53-A213-94EA-4F89-D5A0350A2E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71483" y="2650498"/>
            <a:ext cx="1640204" cy="1592563"/>
          </a:xfrm>
          <a:prstGeom prst="rect">
            <a:avLst/>
          </a:prstGeom>
        </p:spPr>
      </p:pic>
      <p:sp>
        <p:nvSpPr>
          <p:cNvPr id="5" name="テキスト ボックス 7">
            <a:extLst>
              <a:ext uri="{FF2B5EF4-FFF2-40B4-BE49-F238E27FC236}">
                <a16:creationId xmlns:a16="http://schemas.microsoft.com/office/drawing/2014/main" id="{8E0512A6-EEBE-7325-6CB8-8B58C53676EE}"/>
              </a:ext>
            </a:extLst>
          </p:cNvPr>
          <p:cNvSpPr txBox="1"/>
          <p:nvPr/>
        </p:nvSpPr>
        <p:spPr>
          <a:xfrm>
            <a:off x="418011" y="5030099"/>
            <a:ext cx="11557725" cy="5778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ja-JP" sz="2400" dirty="0"/>
              <a:t>The author(s) declare(s) there are no conflicts of interest regarding this presentation.</a:t>
            </a:r>
            <a:endParaRPr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7829666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E59EF9-4AB6-0BD4-2684-8A12A47DE2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F2C6D653-DC18-9419-A2FC-6E07D79DBA16}"/>
              </a:ext>
            </a:extLst>
          </p:cNvPr>
          <p:cNvSpPr txBox="1">
            <a:spLocks noChangeArrowheads="1"/>
          </p:cNvSpPr>
          <p:nvPr/>
        </p:nvSpPr>
        <p:spPr>
          <a:xfrm>
            <a:off x="1270000" y="1359489"/>
            <a:ext cx="10342880" cy="231084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24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The 21</a:t>
            </a:r>
            <a:r>
              <a:rPr lang="en-US" altLang="ja-JP" sz="2400" b="1" baseline="30000" dirty="0">
                <a:latin typeface="Arial" panose="020B0604020202020204" pitchFamily="34" charset="0"/>
                <a:ea typeface="ＭＳ Ｐゴシック" panose="020B0600070205080204" pitchFamily="50" charset="-128"/>
              </a:rPr>
              <a:t>st</a:t>
            </a:r>
            <a:r>
              <a:rPr lang="en-US" altLang="ja-JP" sz="24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 Annual Congress of </a:t>
            </a:r>
          </a:p>
          <a:p>
            <a:r>
              <a:rPr lang="en-US" altLang="ja-JP" sz="24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Japanese Society for Quality and Safety in Healthcare</a:t>
            </a:r>
          </a:p>
          <a:p>
            <a:endParaRPr lang="en-US" altLang="ja-JP" sz="2400" b="1" dirty="0"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algn="ctr"/>
            <a:r>
              <a:rPr lang="en-US" altLang="ja-JP" sz="24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Disclosure of the Conflict of Interest</a:t>
            </a:r>
          </a:p>
          <a:p>
            <a:pPr algn="ctr"/>
            <a:r>
              <a:rPr lang="en-US" altLang="ja-JP" sz="24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 (COI)</a:t>
            </a:r>
            <a:br>
              <a:rPr lang="en-US" altLang="ja-JP" sz="3600" b="1" dirty="0"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16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br>
              <a:rPr lang="en-US" altLang="ja-JP" sz="2400" b="1" i="1" dirty="0">
                <a:ea typeface="ＭＳ Ｐゴシック" panose="020B0600070205080204" pitchFamily="50" charset="-128"/>
              </a:rPr>
            </a:br>
            <a:r>
              <a:rPr lang="en-US" altLang="ja-JP" sz="2400" b="1" i="1" dirty="0">
                <a:ea typeface="ＭＳ Ｐゴシック" panose="020B0600070205080204" pitchFamily="50" charset="-128"/>
              </a:rPr>
              <a:t>Name of the first author</a:t>
            </a:r>
            <a:r>
              <a:rPr lang="ja-JP" altLang="en-US" sz="2400" b="1" i="1" dirty="0">
                <a:ea typeface="ＭＳ Ｐゴシック" panose="020B0600070205080204" pitchFamily="50" charset="-128"/>
              </a:rPr>
              <a:t>：　○○　○○</a:t>
            </a:r>
            <a:endParaRPr lang="en-US" altLang="ja-JP" sz="2400" b="1" i="1" dirty="0"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FF20879-11A2-6CE1-A9B2-44729885189F}"/>
              </a:ext>
            </a:extLst>
          </p:cNvPr>
          <p:cNvSpPr txBox="1"/>
          <p:nvPr/>
        </p:nvSpPr>
        <p:spPr>
          <a:xfrm>
            <a:off x="345440" y="286435"/>
            <a:ext cx="539350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dirty="0"/>
              <a:t>Slide format for an oral presentation, with which there are conflicts of interest (COI) to disclose</a:t>
            </a:r>
            <a:endParaRPr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D6399D4-E917-ED08-E800-3F824659EE7A}"/>
              </a:ext>
            </a:extLst>
          </p:cNvPr>
          <p:cNvSpPr txBox="1"/>
          <p:nvPr/>
        </p:nvSpPr>
        <p:spPr>
          <a:xfrm>
            <a:off x="2830286" y="3687901"/>
            <a:ext cx="7902110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2000" dirty="0"/>
              <a:t>Regarding this presentation, we (or I) have the following financial relationships to disclose: </a:t>
            </a:r>
          </a:p>
          <a:p>
            <a:endParaRPr lang="en-US" altLang="ja-JP" sz="1600" dirty="0"/>
          </a:p>
          <a:p>
            <a:r>
              <a:rPr lang="en-US" altLang="ja-JP" sz="1600" dirty="0"/>
              <a:t>	1. Consulting fees:			None</a:t>
            </a:r>
            <a:endParaRPr lang="ja-JP" altLang="en-US" sz="1600" dirty="0"/>
          </a:p>
          <a:p>
            <a:r>
              <a:rPr lang="en-US" altLang="ja-JP" sz="1600" dirty="0"/>
              <a:t>	2. Stock/Allotment</a:t>
            </a:r>
            <a:r>
              <a:rPr lang="ja-JP" altLang="en-US" sz="1600" dirty="0"/>
              <a:t>： </a:t>
            </a:r>
            <a:r>
              <a:rPr lang="en-US" altLang="ja-JP" sz="1600" dirty="0"/>
              <a:t>			None</a:t>
            </a:r>
            <a:endParaRPr lang="ja-JP" altLang="en-US" sz="1600" dirty="0"/>
          </a:p>
          <a:p>
            <a:r>
              <a:rPr lang="en-US" altLang="ja-JP" sz="1600" dirty="0"/>
              <a:t>	3. Patent royalties/Licensing fees</a:t>
            </a:r>
            <a:r>
              <a:rPr lang="ja-JP" altLang="en-US" sz="1600" dirty="0"/>
              <a:t>： </a:t>
            </a:r>
            <a:r>
              <a:rPr lang="en-US" altLang="ja-JP" sz="1600" dirty="0"/>
              <a:t>	None</a:t>
            </a:r>
            <a:endParaRPr lang="ja-JP" altLang="en-US" sz="1600" dirty="0"/>
          </a:p>
          <a:p>
            <a:r>
              <a:rPr lang="en-US" altLang="ja-JP" sz="1600" dirty="0"/>
              <a:t>	4. Honorarium for lectures</a:t>
            </a:r>
            <a:r>
              <a:rPr lang="ja-JP" altLang="en-US" sz="1600" dirty="0"/>
              <a:t>：</a:t>
            </a:r>
            <a:r>
              <a:rPr lang="en-US" altLang="ja-JP" sz="1600" dirty="0"/>
              <a:t>		None</a:t>
            </a:r>
            <a:endParaRPr lang="ja-JP" altLang="en-US" sz="1600" dirty="0"/>
          </a:p>
          <a:p>
            <a:r>
              <a:rPr lang="en-US" altLang="ja-JP" sz="1600" dirty="0"/>
              <a:t>	5.</a:t>
            </a:r>
            <a:r>
              <a:rPr lang="ja-JP" altLang="en-US" sz="1600" dirty="0"/>
              <a:t> </a:t>
            </a:r>
            <a:r>
              <a:rPr lang="en-US" altLang="ja-JP" sz="1600" dirty="0"/>
              <a:t>Honorarium for manuscripts</a:t>
            </a:r>
            <a:r>
              <a:rPr lang="ja-JP" altLang="en-US" sz="1600" dirty="0"/>
              <a:t>：</a:t>
            </a:r>
            <a:r>
              <a:rPr lang="en-US" altLang="ja-JP" sz="1600" dirty="0"/>
              <a:t>	None</a:t>
            </a:r>
            <a:endParaRPr lang="ja-JP" altLang="en-US" sz="1600" dirty="0"/>
          </a:p>
          <a:p>
            <a:r>
              <a:rPr lang="en-US" altLang="ja-JP" sz="1600" dirty="0"/>
              <a:t>	6.</a:t>
            </a:r>
            <a:r>
              <a:rPr lang="ja-JP" altLang="en-US" sz="1600" dirty="0"/>
              <a:t> </a:t>
            </a:r>
            <a:r>
              <a:rPr lang="en-US" altLang="ja-JP" sz="1600" dirty="0"/>
              <a:t>Research funding</a:t>
            </a:r>
            <a:r>
              <a:rPr lang="ja-JP" altLang="en-US" sz="1600" dirty="0"/>
              <a:t>： </a:t>
            </a:r>
            <a:r>
              <a:rPr lang="en-US" altLang="ja-JP" sz="1600" dirty="0"/>
              <a:t>		</a:t>
            </a:r>
            <a:r>
              <a:rPr lang="ja-JP" altLang="en-US" sz="1600" dirty="0"/>
              <a:t>○○</a:t>
            </a:r>
            <a:r>
              <a:rPr lang="en-US" altLang="ja-JP" sz="1600" dirty="0"/>
              <a:t>Pharmaceuticals</a:t>
            </a:r>
            <a:endParaRPr lang="ja-JP" altLang="en-US" sz="1600" dirty="0"/>
          </a:p>
          <a:p>
            <a:r>
              <a:rPr lang="en-US" altLang="ja-JP" sz="1600" dirty="0"/>
              <a:t>	7.</a:t>
            </a:r>
            <a:r>
              <a:rPr lang="ja-JP" altLang="en-US" sz="1600" dirty="0"/>
              <a:t> </a:t>
            </a:r>
            <a:r>
              <a:rPr lang="en-US" altLang="ja-JP" sz="1600" dirty="0"/>
              <a:t>Scholarship</a:t>
            </a:r>
            <a:r>
              <a:rPr lang="ja-JP" altLang="en-US" sz="1600" dirty="0"/>
              <a:t> </a:t>
            </a:r>
            <a:r>
              <a:rPr lang="en-US" altLang="ja-JP" sz="1600" dirty="0"/>
              <a:t>donations</a:t>
            </a:r>
            <a:r>
              <a:rPr lang="ja-JP" altLang="en-US" sz="1600" dirty="0"/>
              <a:t>：</a:t>
            </a:r>
            <a:r>
              <a:rPr lang="en-US" altLang="ja-JP" sz="1600" dirty="0"/>
              <a:t>		</a:t>
            </a:r>
            <a:r>
              <a:rPr lang="ja-JP" altLang="en-US" sz="1600" dirty="0"/>
              <a:t>○○</a:t>
            </a:r>
            <a:r>
              <a:rPr lang="en-US" altLang="ja-JP" sz="1600" dirty="0"/>
              <a:t>Pharmaceuticals</a:t>
            </a:r>
            <a:endParaRPr lang="ja-JP" altLang="en-US" sz="1600" dirty="0"/>
          </a:p>
          <a:p>
            <a:r>
              <a:rPr lang="en-US" altLang="ja-JP" sz="1600" dirty="0"/>
              <a:t>	8.</a:t>
            </a:r>
            <a:r>
              <a:rPr lang="ja-JP" altLang="en-US" sz="1600" dirty="0"/>
              <a:t> </a:t>
            </a:r>
            <a:r>
              <a:rPr lang="en-US" altLang="ja-JP" sz="1600" dirty="0"/>
              <a:t>Corporate laboratory funding</a:t>
            </a:r>
            <a:r>
              <a:rPr lang="ja-JP" altLang="en-US" sz="1600" dirty="0"/>
              <a:t>：</a:t>
            </a:r>
            <a:r>
              <a:rPr lang="en-US" altLang="ja-JP" sz="1600" dirty="0"/>
              <a:t>	</a:t>
            </a:r>
            <a:r>
              <a:rPr lang="ja-JP" altLang="en-US" sz="1600" dirty="0"/>
              <a:t>○○</a:t>
            </a:r>
            <a:r>
              <a:rPr lang="en-US" altLang="ja-JP" sz="1600" dirty="0"/>
              <a:t>Pharmaceuticals</a:t>
            </a:r>
            <a:endParaRPr lang="ja-JP" altLang="en-US" sz="1600" dirty="0"/>
          </a:p>
          <a:p>
            <a:r>
              <a:rPr lang="en-US" altLang="ja-JP" sz="1600" dirty="0"/>
              <a:t>	9.</a:t>
            </a:r>
            <a:r>
              <a:rPr lang="ja-JP" altLang="en-US" sz="1600" dirty="0"/>
              <a:t> </a:t>
            </a:r>
            <a:r>
              <a:rPr lang="en-US" altLang="ja-JP" sz="1600" dirty="0"/>
              <a:t>Gifts/other forms of compensation</a:t>
            </a:r>
            <a:r>
              <a:rPr lang="ja-JP" altLang="en-US" sz="1600" dirty="0"/>
              <a:t>：</a:t>
            </a:r>
            <a:r>
              <a:rPr lang="en-US" altLang="ja-JP" sz="1600" dirty="0"/>
              <a:t>	None</a:t>
            </a:r>
            <a:endParaRPr lang="ja-JP" altLang="en-US" sz="1600" dirty="0"/>
          </a:p>
        </p:txBody>
      </p:sp>
      <p:pic>
        <p:nvPicPr>
          <p:cNvPr id="6" name="図 5" descr="グラフ, アイコン, サンバースト図&#10;&#10;AI 生成コンテンツは誤りを含む可能性があります。">
            <a:extLst>
              <a:ext uri="{FF2B5EF4-FFF2-40B4-BE49-F238E27FC236}">
                <a16:creationId xmlns:a16="http://schemas.microsoft.com/office/drawing/2014/main" id="{0D71FD17-7042-AD41-AC4F-E182380A7A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32515" y="1532898"/>
            <a:ext cx="1640204" cy="1592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98407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A72E87-3439-AA66-566C-4AF6496418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4CAEAEBE-F2D6-BC66-B3DF-2B1D2C689448}"/>
              </a:ext>
            </a:extLst>
          </p:cNvPr>
          <p:cNvSpPr txBox="1">
            <a:spLocks noChangeArrowheads="1"/>
          </p:cNvSpPr>
          <p:nvPr/>
        </p:nvSpPr>
        <p:spPr>
          <a:xfrm>
            <a:off x="1270000" y="2369414"/>
            <a:ext cx="10342880" cy="231084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24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The 21</a:t>
            </a:r>
            <a:r>
              <a:rPr lang="en-US" altLang="ja-JP" sz="2400" b="1" baseline="30000" dirty="0">
                <a:latin typeface="Arial" panose="020B0604020202020204" pitchFamily="34" charset="0"/>
                <a:ea typeface="ＭＳ Ｐゴシック" panose="020B0600070205080204" pitchFamily="50" charset="-128"/>
              </a:rPr>
              <a:t>st</a:t>
            </a:r>
            <a:r>
              <a:rPr lang="en-US" altLang="ja-JP" sz="24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 Annual Congress of </a:t>
            </a:r>
          </a:p>
          <a:p>
            <a:r>
              <a:rPr lang="en-US" altLang="ja-JP" sz="24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Japanese Society for Quality and Safety in Healthcare</a:t>
            </a:r>
          </a:p>
          <a:p>
            <a:endParaRPr lang="en-US" altLang="ja-JP" sz="2400" b="1" dirty="0"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algn="ctr"/>
            <a:r>
              <a:rPr lang="en-US" altLang="ja-JP" sz="24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Disclosure of the Conflict of Interest</a:t>
            </a:r>
          </a:p>
          <a:p>
            <a:pPr algn="ctr"/>
            <a:r>
              <a:rPr lang="en-US" altLang="ja-JP" sz="24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 (COI)</a:t>
            </a:r>
            <a:br>
              <a:rPr lang="en-US" altLang="ja-JP" sz="3600" b="1" dirty="0"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16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br>
              <a:rPr lang="en-US" altLang="ja-JP" sz="2400" b="1" i="1" dirty="0">
                <a:ea typeface="ＭＳ Ｐゴシック" panose="020B0600070205080204" pitchFamily="50" charset="-128"/>
              </a:rPr>
            </a:br>
            <a:r>
              <a:rPr lang="en-US" altLang="ja-JP" sz="2400" b="1" i="1" dirty="0">
                <a:ea typeface="ＭＳ Ｐゴシック" panose="020B0600070205080204" pitchFamily="50" charset="-128"/>
              </a:rPr>
              <a:t>Name of the first author</a:t>
            </a:r>
            <a:r>
              <a:rPr lang="ja-JP" altLang="en-US" sz="2400" b="1" i="1" dirty="0">
                <a:ea typeface="ＭＳ Ｐゴシック" panose="020B0600070205080204" pitchFamily="50" charset="-128"/>
              </a:rPr>
              <a:t>：　○○　○○</a:t>
            </a:r>
            <a:endParaRPr lang="en-US" altLang="ja-JP" sz="2400" b="1" i="1" dirty="0"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EA49F1B-7EF4-838F-E2DE-952188EA833B}"/>
              </a:ext>
            </a:extLst>
          </p:cNvPr>
          <p:cNvSpPr txBox="1"/>
          <p:nvPr/>
        </p:nvSpPr>
        <p:spPr>
          <a:xfrm>
            <a:off x="345439" y="286435"/>
            <a:ext cx="6725921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82563" indent="-182563"/>
            <a:r>
              <a:rPr lang="en-US" altLang="ja-JP" dirty="0"/>
              <a:t>- Slide format for a poster presentation, with which there are NO conflicts of interest (COI) to disclose</a:t>
            </a:r>
          </a:p>
          <a:p>
            <a:pPr marL="182563" indent="-182563"/>
            <a:r>
              <a:rPr lang="en-US" altLang="ja-JP" dirty="0"/>
              <a:t>- Be sure to include this information in the bottom of the poster</a:t>
            </a:r>
            <a:endParaRPr lang="ja-JP" altLang="en-US" dirty="0"/>
          </a:p>
        </p:txBody>
      </p:sp>
      <p:pic>
        <p:nvPicPr>
          <p:cNvPr id="2" name="図 1" descr="グラフ, アイコン, サンバースト図&#10;&#10;AI 生成コンテンツは誤りを含む可能性があります。">
            <a:extLst>
              <a:ext uri="{FF2B5EF4-FFF2-40B4-BE49-F238E27FC236}">
                <a16:creationId xmlns:a16="http://schemas.microsoft.com/office/drawing/2014/main" id="{C2D9EB9B-591C-D2E9-EB5E-796537260C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84388" y="2632718"/>
            <a:ext cx="1640204" cy="1592563"/>
          </a:xfrm>
          <a:prstGeom prst="rect">
            <a:avLst/>
          </a:prstGeom>
        </p:spPr>
      </p:pic>
      <p:sp>
        <p:nvSpPr>
          <p:cNvPr id="5" name="テキスト ボックス 7">
            <a:extLst>
              <a:ext uri="{FF2B5EF4-FFF2-40B4-BE49-F238E27FC236}">
                <a16:creationId xmlns:a16="http://schemas.microsoft.com/office/drawing/2014/main" id="{A1510A8F-5019-E4E4-C792-FB89D6C80A7E}"/>
              </a:ext>
            </a:extLst>
          </p:cNvPr>
          <p:cNvSpPr txBox="1"/>
          <p:nvPr/>
        </p:nvSpPr>
        <p:spPr>
          <a:xfrm>
            <a:off x="418011" y="5030099"/>
            <a:ext cx="11557725" cy="5778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ja-JP" sz="2400" dirty="0"/>
              <a:t>The author(s) declare(s) there are no conflicts of interest regarding this presentation.</a:t>
            </a:r>
            <a:endParaRPr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927025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87A7D7-D7B2-7D7D-8D78-C0DC8BB230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D82BD02B-CB01-6DA2-0FB5-E8418642DCB6}"/>
              </a:ext>
            </a:extLst>
          </p:cNvPr>
          <p:cNvSpPr txBox="1">
            <a:spLocks noChangeArrowheads="1"/>
          </p:cNvSpPr>
          <p:nvPr/>
        </p:nvSpPr>
        <p:spPr>
          <a:xfrm>
            <a:off x="1270000" y="1360172"/>
            <a:ext cx="10342880" cy="231084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24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The 21</a:t>
            </a:r>
            <a:r>
              <a:rPr lang="en-US" altLang="ja-JP" sz="2400" b="1" baseline="30000" dirty="0">
                <a:latin typeface="Arial" panose="020B0604020202020204" pitchFamily="34" charset="0"/>
                <a:ea typeface="ＭＳ Ｐゴシック" panose="020B0600070205080204" pitchFamily="50" charset="-128"/>
              </a:rPr>
              <a:t>st</a:t>
            </a:r>
            <a:r>
              <a:rPr lang="en-US" altLang="ja-JP" sz="24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 Annual Congress of </a:t>
            </a:r>
          </a:p>
          <a:p>
            <a:r>
              <a:rPr lang="en-US" altLang="ja-JP" sz="24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Japanese Society for Quality and Safety in Healthcare</a:t>
            </a:r>
          </a:p>
          <a:p>
            <a:endParaRPr lang="en-US" altLang="ja-JP" sz="2400" b="1" dirty="0"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algn="ctr"/>
            <a:r>
              <a:rPr lang="en-US" altLang="ja-JP" sz="24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Disclosure of the Conflict of Interest</a:t>
            </a:r>
          </a:p>
          <a:p>
            <a:pPr algn="ctr"/>
            <a:r>
              <a:rPr lang="en-US" altLang="ja-JP" sz="24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 (COI)</a:t>
            </a:r>
            <a:br>
              <a:rPr lang="en-US" altLang="ja-JP" sz="3600" b="1" dirty="0"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16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br>
              <a:rPr lang="en-US" altLang="ja-JP" sz="2400" b="1" i="1" dirty="0">
                <a:ea typeface="ＭＳ Ｐゴシック" panose="020B0600070205080204" pitchFamily="50" charset="-128"/>
              </a:rPr>
            </a:br>
            <a:r>
              <a:rPr lang="en-US" altLang="ja-JP" sz="2400" b="1" i="1" dirty="0">
                <a:ea typeface="ＭＳ Ｐゴシック" panose="020B0600070205080204" pitchFamily="50" charset="-128"/>
              </a:rPr>
              <a:t>Name of the first author</a:t>
            </a:r>
            <a:r>
              <a:rPr lang="ja-JP" altLang="en-US" sz="2400" b="1" i="1" dirty="0">
                <a:ea typeface="ＭＳ Ｐゴシック" panose="020B0600070205080204" pitchFamily="50" charset="-128"/>
              </a:rPr>
              <a:t>：　○○　○○</a:t>
            </a:r>
            <a:endParaRPr lang="en-US" altLang="ja-JP" sz="2400" b="1" i="1" dirty="0">
              <a:ea typeface="ＭＳ Ｐゴシック" panose="020B0600070205080204" pitchFamily="50" charset="-128"/>
            </a:endParaRPr>
          </a:p>
        </p:txBody>
      </p:sp>
      <p:pic>
        <p:nvPicPr>
          <p:cNvPr id="5" name="図 4" descr="グラフ, アイコン, サンバースト図&#10;&#10;AI 生成コンテンツは誤りを含む可能性があります。">
            <a:extLst>
              <a:ext uri="{FF2B5EF4-FFF2-40B4-BE49-F238E27FC236}">
                <a16:creationId xmlns:a16="http://schemas.microsoft.com/office/drawing/2014/main" id="{7D93355D-A471-C523-9144-49AECBCA69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32515" y="1532898"/>
            <a:ext cx="1640204" cy="1592563"/>
          </a:xfrm>
          <a:prstGeom prst="rect">
            <a:avLst/>
          </a:prstGeom>
        </p:spPr>
      </p:pic>
      <p:sp>
        <p:nvSpPr>
          <p:cNvPr id="6" name="テキスト ボックス 2">
            <a:extLst>
              <a:ext uri="{FF2B5EF4-FFF2-40B4-BE49-F238E27FC236}">
                <a16:creationId xmlns:a16="http://schemas.microsoft.com/office/drawing/2014/main" id="{8D4C9862-AD6A-4EB4-EB73-BD98184911D2}"/>
              </a:ext>
            </a:extLst>
          </p:cNvPr>
          <p:cNvSpPr txBox="1"/>
          <p:nvPr/>
        </p:nvSpPr>
        <p:spPr>
          <a:xfrm>
            <a:off x="345439" y="286435"/>
            <a:ext cx="6725921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82563" indent="-182563"/>
            <a:r>
              <a:rPr lang="en-US" altLang="ja-JP" dirty="0"/>
              <a:t>- Slide format for a poster presentation, with which there are conflicts of interest (COI) to disclose</a:t>
            </a:r>
          </a:p>
          <a:p>
            <a:pPr marL="182563" indent="-182563"/>
            <a:r>
              <a:rPr lang="en-US" altLang="ja-JP" dirty="0"/>
              <a:t>- Be sure to include this information in the bottom of the poster</a:t>
            </a:r>
            <a:endParaRPr lang="ja-JP" altLang="en-US" dirty="0"/>
          </a:p>
        </p:txBody>
      </p:sp>
      <p:sp>
        <p:nvSpPr>
          <p:cNvPr id="12" name="テキスト ボックス 4">
            <a:extLst>
              <a:ext uri="{FF2B5EF4-FFF2-40B4-BE49-F238E27FC236}">
                <a16:creationId xmlns:a16="http://schemas.microsoft.com/office/drawing/2014/main" id="{9D560867-4D69-0C8F-FDE9-8758FC76443D}"/>
              </a:ext>
            </a:extLst>
          </p:cNvPr>
          <p:cNvSpPr txBox="1"/>
          <p:nvPr/>
        </p:nvSpPr>
        <p:spPr>
          <a:xfrm>
            <a:off x="2830286" y="3687901"/>
            <a:ext cx="7902110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2000" dirty="0"/>
              <a:t>Regarding this presentation, we (or I) have the following financial relationships to disclose: </a:t>
            </a:r>
          </a:p>
          <a:p>
            <a:endParaRPr lang="en-US" altLang="ja-JP" sz="1600" dirty="0"/>
          </a:p>
          <a:p>
            <a:r>
              <a:rPr lang="en-US" altLang="ja-JP" sz="1600" dirty="0"/>
              <a:t>	1. Consulting fees:			None</a:t>
            </a:r>
            <a:endParaRPr lang="ja-JP" altLang="en-US" sz="1600" dirty="0"/>
          </a:p>
          <a:p>
            <a:r>
              <a:rPr lang="en-US" altLang="ja-JP" sz="1600" dirty="0"/>
              <a:t>	2. Stock/Allotment</a:t>
            </a:r>
            <a:r>
              <a:rPr lang="ja-JP" altLang="en-US" sz="1600" dirty="0"/>
              <a:t>： </a:t>
            </a:r>
            <a:r>
              <a:rPr lang="en-US" altLang="ja-JP" sz="1600" dirty="0"/>
              <a:t>			None</a:t>
            </a:r>
            <a:endParaRPr lang="ja-JP" altLang="en-US" sz="1600" dirty="0"/>
          </a:p>
          <a:p>
            <a:r>
              <a:rPr lang="en-US" altLang="ja-JP" sz="1600" dirty="0"/>
              <a:t>	3. Patent royalties/Licensing fees</a:t>
            </a:r>
            <a:r>
              <a:rPr lang="ja-JP" altLang="en-US" sz="1600" dirty="0"/>
              <a:t>： </a:t>
            </a:r>
            <a:r>
              <a:rPr lang="en-US" altLang="ja-JP" sz="1600" dirty="0"/>
              <a:t>	None</a:t>
            </a:r>
            <a:endParaRPr lang="ja-JP" altLang="en-US" sz="1600" dirty="0"/>
          </a:p>
          <a:p>
            <a:r>
              <a:rPr lang="en-US" altLang="ja-JP" sz="1600" dirty="0"/>
              <a:t>	4. Honorarium for lectures</a:t>
            </a:r>
            <a:r>
              <a:rPr lang="ja-JP" altLang="en-US" sz="1600" dirty="0"/>
              <a:t>：</a:t>
            </a:r>
            <a:r>
              <a:rPr lang="en-US" altLang="ja-JP" sz="1600" dirty="0"/>
              <a:t>		None</a:t>
            </a:r>
            <a:endParaRPr lang="ja-JP" altLang="en-US" sz="1600" dirty="0"/>
          </a:p>
          <a:p>
            <a:r>
              <a:rPr lang="en-US" altLang="ja-JP" sz="1600" dirty="0"/>
              <a:t>	5.</a:t>
            </a:r>
            <a:r>
              <a:rPr lang="ja-JP" altLang="en-US" sz="1600" dirty="0"/>
              <a:t> </a:t>
            </a:r>
            <a:r>
              <a:rPr lang="en-US" altLang="ja-JP" sz="1600" dirty="0"/>
              <a:t>Honorarium for manuscripts</a:t>
            </a:r>
            <a:r>
              <a:rPr lang="ja-JP" altLang="en-US" sz="1600" dirty="0"/>
              <a:t>：</a:t>
            </a:r>
            <a:r>
              <a:rPr lang="en-US" altLang="ja-JP" sz="1600" dirty="0"/>
              <a:t>	None</a:t>
            </a:r>
            <a:endParaRPr lang="ja-JP" altLang="en-US" sz="1600" dirty="0"/>
          </a:p>
          <a:p>
            <a:r>
              <a:rPr lang="en-US" altLang="ja-JP" sz="1600" dirty="0"/>
              <a:t>	6.</a:t>
            </a:r>
            <a:r>
              <a:rPr lang="ja-JP" altLang="en-US" sz="1600" dirty="0"/>
              <a:t> </a:t>
            </a:r>
            <a:r>
              <a:rPr lang="en-US" altLang="ja-JP" sz="1600" dirty="0"/>
              <a:t>Research funding</a:t>
            </a:r>
            <a:r>
              <a:rPr lang="ja-JP" altLang="en-US" sz="1600" dirty="0"/>
              <a:t>： </a:t>
            </a:r>
            <a:r>
              <a:rPr lang="en-US" altLang="ja-JP" sz="1600" dirty="0"/>
              <a:t>		</a:t>
            </a:r>
            <a:r>
              <a:rPr lang="ja-JP" altLang="en-US" sz="1600" dirty="0"/>
              <a:t>○○</a:t>
            </a:r>
            <a:r>
              <a:rPr lang="en-US" altLang="ja-JP" sz="1600" dirty="0"/>
              <a:t>Pharmaceuticals</a:t>
            </a:r>
            <a:endParaRPr lang="ja-JP" altLang="en-US" sz="1600" dirty="0"/>
          </a:p>
          <a:p>
            <a:r>
              <a:rPr lang="en-US" altLang="ja-JP" sz="1600" dirty="0"/>
              <a:t>	7.</a:t>
            </a:r>
            <a:r>
              <a:rPr lang="ja-JP" altLang="en-US" sz="1600" dirty="0"/>
              <a:t> </a:t>
            </a:r>
            <a:r>
              <a:rPr lang="en-US" altLang="ja-JP" sz="1600" dirty="0"/>
              <a:t>Scholarship</a:t>
            </a:r>
            <a:r>
              <a:rPr lang="ja-JP" altLang="en-US" sz="1600" dirty="0"/>
              <a:t> </a:t>
            </a:r>
            <a:r>
              <a:rPr lang="en-US" altLang="ja-JP" sz="1600" dirty="0"/>
              <a:t>donations</a:t>
            </a:r>
            <a:r>
              <a:rPr lang="ja-JP" altLang="en-US" sz="1600" dirty="0"/>
              <a:t>：</a:t>
            </a:r>
            <a:r>
              <a:rPr lang="en-US" altLang="ja-JP" sz="1600" dirty="0"/>
              <a:t>		</a:t>
            </a:r>
            <a:r>
              <a:rPr lang="ja-JP" altLang="en-US" sz="1600" dirty="0"/>
              <a:t>○○</a:t>
            </a:r>
            <a:r>
              <a:rPr lang="en-US" altLang="ja-JP" sz="1600" dirty="0"/>
              <a:t>Pharmaceuticals</a:t>
            </a:r>
            <a:endParaRPr lang="ja-JP" altLang="en-US" sz="1600" dirty="0"/>
          </a:p>
          <a:p>
            <a:r>
              <a:rPr lang="en-US" altLang="ja-JP" sz="1600" dirty="0"/>
              <a:t>	8.</a:t>
            </a:r>
            <a:r>
              <a:rPr lang="ja-JP" altLang="en-US" sz="1600" dirty="0"/>
              <a:t> </a:t>
            </a:r>
            <a:r>
              <a:rPr lang="en-US" altLang="ja-JP" sz="1600" dirty="0"/>
              <a:t>Corporate laboratory funding</a:t>
            </a:r>
            <a:r>
              <a:rPr lang="ja-JP" altLang="en-US" sz="1600" dirty="0"/>
              <a:t>：</a:t>
            </a:r>
            <a:r>
              <a:rPr lang="en-US" altLang="ja-JP" sz="1600" dirty="0"/>
              <a:t>	</a:t>
            </a:r>
            <a:r>
              <a:rPr lang="ja-JP" altLang="en-US" sz="1600" dirty="0"/>
              <a:t>○○</a:t>
            </a:r>
            <a:r>
              <a:rPr lang="en-US" altLang="ja-JP" sz="1600" dirty="0"/>
              <a:t>Pharmaceuticals</a:t>
            </a:r>
            <a:endParaRPr lang="ja-JP" altLang="en-US" sz="1600" dirty="0"/>
          </a:p>
          <a:p>
            <a:r>
              <a:rPr lang="en-US" altLang="ja-JP" sz="1600" dirty="0"/>
              <a:t>	9.</a:t>
            </a:r>
            <a:r>
              <a:rPr lang="ja-JP" altLang="en-US" sz="1600" dirty="0"/>
              <a:t> </a:t>
            </a:r>
            <a:r>
              <a:rPr lang="en-US" altLang="ja-JP" sz="1600" dirty="0"/>
              <a:t>Gifts/other forms of compensation</a:t>
            </a:r>
            <a:r>
              <a:rPr lang="ja-JP" altLang="en-US" sz="1600" dirty="0"/>
              <a:t>：</a:t>
            </a:r>
            <a:r>
              <a:rPr lang="en-US" altLang="ja-JP" sz="1600" dirty="0"/>
              <a:t>	None</a:t>
            </a:r>
            <a:endParaRPr lang="ja-JP" altLang="en-US" sz="1600" dirty="0"/>
          </a:p>
        </p:txBody>
      </p:sp>
    </p:spTree>
    <p:extLst>
      <p:ext uri="{BB962C8B-B14F-4D97-AF65-F5344CB8AC3E}">
        <p14:creationId xmlns:p14="http://schemas.microsoft.com/office/powerpoint/2010/main" val="6999465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514</Words>
  <Application>Microsoft Office PowerPoint</Application>
  <PresentationFormat>ワイド画面</PresentationFormat>
  <Paragraphs>50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7" baseType="lpstr">
      <vt:lpstr>ＭＳ Ｐゴシック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matsumura.yumi.3u@ms.c.kyoto-u.ac.jp</dc:creator>
  <cp:lastModifiedBy>武政　理恵（JCD）</cp:lastModifiedBy>
  <cp:revision>13</cp:revision>
  <dcterms:created xsi:type="dcterms:W3CDTF">2025-03-21T06:18:06Z</dcterms:created>
  <dcterms:modified xsi:type="dcterms:W3CDTF">2026-03-31T10:08:20Z</dcterms:modified>
</cp:coreProperties>
</file>