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13" autoAdjust="0"/>
    <p:restoredTop sz="90929"/>
  </p:normalViewPr>
  <p:slideViewPr>
    <p:cSldViewPr>
      <p:cViewPr>
        <p:scale>
          <a:sx n="75" d="100"/>
          <a:sy n="75" d="100"/>
        </p:scale>
        <p:origin x="528" y="312"/>
      </p:cViewPr>
      <p:guideLst>
        <p:guide orient="horz" pos="2160"/>
        <p:guide pos="3840"/>
      </p:guideLst>
    </p:cSldViewPr>
  </p:slideViewPr>
  <p:outlineViewPr>
    <p:cViewPr>
      <p:scale>
        <a:sx n="20" d="100"/>
        <a:sy n="2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30D204C-EF47-45C9-8FED-44C071A39E58}"/>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ja-JP"/>
          </a:p>
        </p:txBody>
      </p:sp>
      <p:sp>
        <p:nvSpPr>
          <p:cNvPr id="4099" name="Rectangle 3">
            <a:extLst>
              <a:ext uri="{FF2B5EF4-FFF2-40B4-BE49-F238E27FC236}">
                <a16:creationId xmlns:a16="http://schemas.microsoft.com/office/drawing/2014/main" id="{F6F68B90-1886-4D37-B330-3EFDA134248B}"/>
              </a:ext>
            </a:extLst>
          </p:cNvPr>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ja-JP"/>
          </a:p>
        </p:txBody>
      </p:sp>
      <p:sp>
        <p:nvSpPr>
          <p:cNvPr id="4100" name="Rectangle 4">
            <a:extLst>
              <a:ext uri="{FF2B5EF4-FFF2-40B4-BE49-F238E27FC236}">
                <a16:creationId xmlns:a16="http://schemas.microsoft.com/office/drawing/2014/main" id="{368B760C-7252-4E2C-9891-B52F7632B664}"/>
              </a:ext>
            </a:extLst>
          </p:cNvPr>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ja-JP"/>
          </a:p>
        </p:txBody>
      </p:sp>
      <p:sp>
        <p:nvSpPr>
          <p:cNvPr id="4101" name="Rectangle 5">
            <a:extLst>
              <a:ext uri="{FF2B5EF4-FFF2-40B4-BE49-F238E27FC236}">
                <a16:creationId xmlns:a16="http://schemas.microsoft.com/office/drawing/2014/main" id="{81304F27-0B1A-46A1-952E-97C37170DCA5}"/>
              </a:ext>
            </a:extLst>
          </p:cNvPr>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D064131-E5C6-4E93-B377-30FAC0F0133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5706C4-274A-491A-8356-9412103A456A}" type="datetimeFigureOut">
              <a:rPr kumimoji="1" lang="ja-JP" altLang="en-US" smtClean="0"/>
              <a:t>2025/6/25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F2CA00-C1D0-4241-8F25-30FD4F11F511}" type="slidenum">
              <a:rPr kumimoji="1" lang="ja-JP" altLang="en-US" smtClean="0"/>
              <a:t>‹#›</a:t>
            </a:fld>
            <a:endParaRPr kumimoji="1" lang="ja-JP" altLang="en-US"/>
          </a:p>
        </p:txBody>
      </p:sp>
    </p:spTree>
    <p:extLst>
      <p:ext uri="{BB962C8B-B14F-4D97-AF65-F5344CB8AC3E}">
        <p14:creationId xmlns:p14="http://schemas.microsoft.com/office/powerpoint/2010/main" val="13385517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2F2CA00-C1D0-4241-8F25-30FD4F11F511}" type="slidenum">
              <a:rPr kumimoji="1" lang="ja-JP" altLang="en-US" smtClean="0"/>
              <a:t>1</a:t>
            </a:fld>
            <a:endParaRPr kumimoji="1" lang="ja-JP" altLang="en-US"/>
          </a:p>
        </p:txBody>
      </p:sp>
    </p:spTree>
    <p:extLst>
      <p:ext uri="{BB962C8B-B14F-4D97-AF65-F5344CB8AC3E}">
        <p14:creationId xmlns:p14="http://schemas.microsoft.com/office/powerpoint/2010/main" val="267593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FE27F856-A5A5-4BE6-8565-316657E4E3B8}" type="slidenum">
              <a:rPr lang="en-US" altLang="ja-JP" smtClean="0"/>
              <a:pPr>
                <a:defRPr/>
              </a:pPr>
              <a:t>‹#›</a:t>
            </a:fld>
            <a:endParaRPr lang="en-US" altLang="ja-JP"/>
          </a:p>
        </p:txBody>
      </p:sp>
    </p:spTree>
    <p:extLst>
      <p:ext uri="{BB962C8B-B14F-4D97-AF65-F5344CB8AC3E}">
        <p14:creationId xmlns:p14="http://schemas.microsoft.com/office/powerpoint/2010/main" val="364466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2D9C79F-EE79-4822-ADD8-059CA0AF01DD}" type="slidenum">
              <a:rPr lang="en-US" altLang="ja-JP" smtClean="0"/>
              <a:pPr>
                <a:defRPr/>
              </a:pPr>
              <a:t>‹#›</a:t>
            </a:fld>
            <a:endParaRPr lang="en-US" altLang="ja-JP"/>
          </a:p>
        </p:txBody>
      </p:sp>
    </p:spTree>
    <p:extLst>
      <p:ext uri="{BB962C8B-B14F-4D97-AF65-F5344CB8AC3E}">
        <p14:creationId xmlns:p14="http://schemas.microsoft.com/office/powerpoint/2010/main" val="355305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6F4009AC-EA77-4281-AC18-80AE85B9B393}" type="slidenum">
              <a:rPr lang="en-US" altLang="ja-JP" smtClean="0"/>
              <a:pPr>
                <a:defRPr/>
              </a:pPr>
              <a:t>‹#›</a:t>
            </a:fld>
            <a:endParaRPr lang="en-US" altLang="ja-JP"/>
          </a:p>
        </p:txBody>
      </p:sp>
    </p:spTree>
    <p:extLst>
      <p:ext uri="{BB962C8B-B14F-4D97-AF65-F5344CB8AC3E}">
        <p14:creationId xmlns:p14="http://schemas.microsoft.com/office/powerpoint/2010/main" val="193844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AB0A9A71-CDF6-45F1-B61A-69C61879ACFC}" type="slidenum">
              <a:rPr lang="en-US" altLang="ja-JP" smtClean="0"/>
              <a:pPr>
                <a:defRPr/>
              </a:pPr>
              <a:t>‹#›</a:t>
            </a:fld>
            <a:endParaRPr lang="en-US" altLang="ja-JP"/>
          </a:p>
        </p:txBody>
      </p:sp>
    </p:spTree>
    <p:extLst>
      <p:ext uri="{BB962C8B-B14F-4D97-AF65-F5344CB8AC3E}">
        <p14:creationId xmlns:p14="http://schemas.microsoft.com/office/powerpoint/2010/main" val="1533782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D498A60D-B1AE-4A68-ABE7-517AF295A081}" type="slidenum">
              <a:rPr lang="en-US" altLang="ja-JP" smtClean="0"/>
              <a:pPr>
                <a:defRPr/>
              </a:pPr>
              <a:t>‹#›</a:t>
            </a:fld>
            <a:endParaRPr lang="en-US" altLang="ja-JP"/>
          </a:p>
        </p:txBody>
      </p:sp>
    </p:spTree>
    <p:extLst>
      <p:ext uri="{BB962C8B-B14F-4D97-AF65-F5344CB8AC3E}">
        <p14:creationId xmlns:p14="http://schemas.microsoft.com/office/powerpoint/2010/main" val="354717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178644ED-2DBB-4CE2-A14C-59ED0AD33C72}" type="slidenum">
              <a:rPr lang="en-US" altLang="ja-JP" smtClean="0"/>
              <a:pPr>
                <a:defRPr/>
              </a:pPr>
              <a:t>‹#›</a:t>
            </a:fld>
            <a:endParaRPr lang="en-US" altLang="ja-JP"/>
          </a:p>
        </p:txBody>
      </p:sp>
    </p:spTree>
    <p:extLst>
      <p:ext uri="{BB962C8B-B14F-4D97-AF65-F5344CB8AC3E}">
        <p14:creationId xmlns:p14="http://schemas.microsoft.com/office/powerpoint/2010/main" val="2619968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9C7B482C-F643-4CB7-ACE0-F958C18BC88D}" type="slidenum">
              <a:rPr lang="en-US" altLang="ja-JP" smtClean="0"/>
              <a:pPr>
                <a:defRPr/>
              </a:pPr>
              <a:t>‹#›</a:t>
            </a:fld>
            <a:endParaRPr lang="en-US" altLang="ja-JP"/>
          </a:p>
        </p:txBody>
      </p:sp>
    </p:spTree>
    <p:extLst>
      <p:ext uri="{BB962C8B-B14F-4D97-AF65-F5344CB8AC3E}">
        <p14:creationId xmlns:p14="http://schemas.microsoft.com/office/powerpoint/2010/main" val="316592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8667DF88-D14E-4327-A07C-E5A135DF632C}" type="slidenum">
              <a:rPr lang="en-US" altLang="ja-JP" smtClean="0"/>
              <a:pPr>
                <a:defRPr/>
              </a:pPr>
              <a:t>‹#›</a:t>
            </a:fld>
            <a:endParaRPr lang="en-US" altLang="ja-JP"/>
          </a:p>
        </p:txBody>
      </p:sp>
    </p:spTree>
    <p:extLst>
      <p:ext uri="{BB962C8B-B14F-4D97-AF65-F5344CB8AC3E}">
        <p14:creationId xmlns:p14="http://schemas.microsoft.com/office/powerpoint/2010/main" val="3523785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D565126E-EA0F-4F26-86E3-922524DE751B}" type="slidenum">
              <a:rPr lang="en-US" altLang="ja-JP" smtClean="0"/>
              <a:pPr>
                <a:defRPr/>
              </a:pPr>
              <a:t>‹#›</a:t>
            </a:fld>
            <a:endParaRPr lang="en-US" altLang="ja-JP"/>
          </a:p>
        </p:txBody>
      </p:sp>
    </p:spTree>
    <p:extLst>
      <p:ext uri="{BB962C8B-B14F-4D97-AF65-F5344CB8AC3E}">
        <p14:creationId xmlns:p14="http://schemas.microsoft.com/office/powerpoint/2010/main" val="228272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86265127-4DFE-4F6C-B4F4-75DA451F3008}" type="slidenum">
              <a:rPr lang="en-US" altLang="ja-JP" smtClean="0"/>
              <a:pPr>
                <a:defRPr/>
              </a:pPr>
              <a:t>‹#›</a:t>
            </a:fld>
            <a:endParaRPr lang="en-US" altLang="ja-JP"/>
          </a:p>
        </p:txBody>
      </p:sp>
    </p:spTree>
    <p:extLst>
      <p:ext uri="{BB962C8B-B14F-4D97-AF65-F5344CB8AC3E}">
        <p14:creationId xmlns:p14="http://schemas.microsoft.com/office/powerpoint/2010/main" val="278621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DDA8F28C-160F-4689-B87F-F7785F1FBCCD}" type="slidenum">
              <a:rPr lang="en-US" altLang="ja-JP" smtClean="0"/>
              <a:pPr>
                <a:defRPr/>
              </a:pPr>
              <a:t>‹#›</a:t>
            </a:fld>
            <a:endParaRPr lang="en-US" altLang="ja-JP"/>
          </a:p>
        </p:txBody>
      </p:sp>
    </p:spTree>
    <p:extLst>
      <p:ext uri="{BB962C8B-B14F-4D97-AF65-F5344CB8AC3E}">
        <p14:creationId xmlns:p14="http://schemas.microsoft.com/office/powerpoint/2010/main" val="283866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A67601D-86EB-4321-B99F-2917C51A9097}" type="slidenum">
              <a:rPr lang="en-US" altLang="ja-JP" smtClean="0"/>
              <a:pPr>
                <a:defRPr/>
              </a:pPr>
              <a:t>‹#›</a:t>
            </a:fld>
            <a:endParaRPr lang="en-US" altLang="ja-JP"/>
          </a:p>
        </p:txBody>
      </p:sp>
    </p:spTree>
    <p:extLst>
      <p:ext uri="{BB962C8B-B14F-4D97-AF65-F5344CB8AC3E}">
        <p14:creationId xmlns:p14="http://schemas.microsoft.com/office/powerpoint/2010/main" val="1499830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3">
            <a:extLst>
              <a:ext uri="{FF2B5EF4-FFF2-40B4-BE49-F238E27FC236}">
                <a16:creationId xmlns:a16="http://schemas.microsoft.com/office/drawing/2014/main" id="{1B730839-CDFC-4FC2-84E1-853EA8271DE0}"/>
              </a:ext>
            </a:extLst>
          </p:cNvPr>
          <p:cNvSpPr>
            <a:spLocks noChangeArrowheads="1"/>
          </p:cNvSpPr>
          <p:nvPr/>
        </p:nvSpPr>
        <p:spPr bwMode="auto">
          <a:xfrm>
            <a:off x="0" y="1"/>
            <a:ext cx="12192000" cy="366713"/>
          </a:xfrm>
          <a:prstGeom prst="rect">
            <a:avLst/>
          </a:prstGeom>
          <a:solidFill>
            <a:srgbClr val="002060"/>
          </a:solidFill>
          <a:ln>
            <a:noFill/>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1800" dirty="0">
                <a:solidFill>
                  <a:schemeClr val="bg1"/>
                </a:solidFill>
                <a:latin typeface="HGP創英角ｺﾞｼｯｸUB" panose="020B0900000000000000" pitchFamily="50" charset="-128"/>
                <a:ea typeface="HGP創英角ｺﾞｼｯｸUB" panose="020B0900000000000000" pitchFamily="50" charset="-128"/>
              </a:rPr>
              <a:t>第</a:t>
            </a:r>
            <a:r>
              <a:rPr kumimoji="0" lang="en-US" altLang="ja-JP" sz="1800">
                <a:solidFill>
                  <a:schemeClr val="bg1"/>
                </a:solidFill>
                <a:latin typeface="HGP創英角ｺﾞｼｯｸUB" panose="020B0900000000000000" pitchFamily="50" charset="-128"/>
                <a:ea typeface="HGP創英角ｺﾞｼｯｸUB" panose="020B0900000000000000" pitchFamily="50" charset="-128"/>
              </a:rPr>
              <a:t>28</a:t>
            </a:r>
            <a:r>
              <a:rPr kumimoji="0" lang="ja-JP" altLang="en-US" sz="1800">
                <a:solidFill>
                  <a:schemeClr val="bg1"/>
                </a:solidFill>
                <a:latin typeface="HGP創英角ｺﾞｼｯｸUB" panose="020B0900000000000000" pitchFamily="50" charset="-128"/>
                <a:ea typeface="HGP創英角ｺﾞｼｯｸUB" panose="020B0900000000000000" pitchFamily="50" charset="-128"/>
              </a:rPr>
              <a:t>回</a:t>
            </a:r>
            <a:r>
              <a:rPr kumimoji="0" lang="ja-JP" altLang="en-US" sz="1800" dirty="0">
                <a:solidFill>
                  <a:schemeClr val="bg1"/>
                </a:solidFill>
                <a:latin typeface="HGP創英角ｺﾞｼｯｸUB" panose="020B0900000000000000" pitchFamily="50" charset="-128"/>
                <a:ea typeface="HGP創英角ｺﾞｼｯｸUB" panose="020B0900000000000000" pitchFamily="50" charset="-128"/>
              </a:rPr>
              <a:t>日本臨床脳神経外科学会</a:t>
            </a:r>
          </a:p>
        </p:txBody>
      </p:sp>
      <p:sp>
        <p:nvSpPr>
          <p:cNvPr id="3075" name="Rectangle 2051">
            <a:extLst>
              <a:ext uri="{FF2B5EF4-FFF2-40B4-BE49-F238E27FC236}">
                <a16:creationId xmlns:a16="http://schemas.microsoft.com/office/drawing/2014/main" id="{5EDC6E70-4BA8-4BFE-81F9-3BBA46E2811E}"/>
              </a:ext>
            </a:extLst>
          </p:cNvPr>
          <p:cNvSpPr>
            <a:spLocks noChangeArrowheads="1"/>
          </p:cNvSpPr>
          <p:nvPr/>
        </p:nvSpPr>
        <p:spPr bwMode="auto">
          <a:xfrm>
            <a:off x="117167" y="1523313"/>
            <a:ext cx="59771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2000" b="1" dirty="0">
                <a:solidFill>
                  <a:srgbClr val="000099"/>
                </a:solidFill>
                <a:latin typeface="Arial" panose="020B0604020202020204" pitchFamily="34" charset="0"/>
              </a:rPr>
              <a:t>ＣＯ Ｉ 開示</a:t>
            </a:r>
            <a:endParaRPr kumimoji="0" lang="ja-JP" altLang="en-US" sz="2000" b="1" dirty="0">
              <a:solidFill>
                <a:srgbClr val="000099"/>
              </a:solidFill>
            </a:endParaRPr>
          </a:p>
        </p:txBody>
      </p:sp>
      <p:sp>
        <p:nvSpPr>
          <p:cNvPr id="3076" name="Rectangle 3">
            <a:extLst>
              <a:ext uri="{FF2B5EF4-FFF2-40B4-BE49-F238E27FC236}">
                <a16:creationId xmlns:a16="http://schemas.microsoft.com/office/drawing/2014/main" id="{6CFF1122-68E7-4E35-9155-9748A60C5D0E}"/>
              </a:ext>
            </a:extLst>
          </p:cNvPr>
          <p:cNvSpPr>
            <a:spLocks noChangeArrowheads="1"/>
          </p:cNvSpPr>
          <p:nvPr/>
        </p:nvSpPr>
        <p:spPr bwMode="auto">
          <a:xfrm>
            <a:off x="263352" y="2114178"/>
            <a:ext cx="5977113" cy="4699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Ａ）演題発表に関連し、発表者らに開示すべき</a:t>
            </a:r>
            <a:br>
              <a:rPr kumimoji="0" lang="en-US" altLang="ja-JP" sz="1600" dirty="0">
                <a:latin typeface="ＭＳ ゴシック" panose="020B0609070205080204" pitchFamily="49" charset="-128"/>
                <a:ea typeface="ＭＳ ゴシック" panose="020B0609070205080204" pitchFamily="49" charset="-128"/>
              </a:rPr>
            </a:br>
            <a:r>
              <a:rPr kumimoji="0" lang="ja-JP" altLang="en-US" sz="1600" dirty="0">
                <a:latin typeface="ＭＳ ゴシック" panose="020B0609070205080204" pitchFamily="49" charset="-128"/>
                <a:ea typeface="ＭＳ ゴシック" panose="020B0609070205080204" pitchFamily="49" charset="-128"/>
              </a:rPr>
              <a:t>　　</a:t>
            </a:r>
            <a:r>
              <a:rPr kumimoji="0" lang="en-US" altLang="ja-JP" sz="1600" dirty="0">
                <a:latin typeface="ＭＳ ゴシック" panose="020B0609070205080204" pitchFamily="49" charset="-128"/>
                <a:ea typeface="ＭＳ ゴシック" panose="020B0609070205080204" pitchFamily="49" charset="-128"/>
              </a:rPr>
              <a:t>COI</a:t>
            </a:r>
            <a:r>
              <a:rPr kumimoji="0" lang="ja-JP" altLang="en-US" sz="1600" dirty="0">
                <a:latin typeface="ＭＳ ゴシック" panose="020B0609070205080204" pitchFamily="49" charset="-128"/>
                <a:ea typeface="ＭＳ ゴシック" panose="020B0609070205080204" pitchFamily="49" charset="-128"/>
              </a:rPr>
              <a:t>関係にある企業などはありません。</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Ｂ）演題発表に関連し、</a:t>
            </a:r>
            <a:endParaRPr kumimoji="0" lang="en-US" altLang="ja-JP" sz="1600" dirty="0">
              <a:latin typeface="ＭＳ ゴシック" panose="020B0609070205080204" pitchFamily="49" charset="-128"/>
              <a:ea typeface="ＭＳ ゴシック" panose="020B0609070205080204" pitchFamily="49" charset="-128"/>
            </a:endParaRP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・筆頭発表者は「　　　」に所属しています。</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・その他に開示すべきＣＯＩ関係にある</a:t>
            </a:r>
            <a:br>
              <a:rPr kumimoji="0" lang="en-US" altLang="ja-JP" sz="1600" dirty="0">
                <a:latin typeface="ＭＳ ゴシック" panose="020B0609070205080204" pitchFamily="49" charset="-128"/>
                <a:ea typeface="ＭＳ ゴシック" panose="020B0609070205080204" pitchFamily="49" charset="-128"/>
              </a:rPr>
            </a:br>
            <a:r>
              <a:rPr kumimoji="0" lang="ja-JP" altLang="en-US" sz="1600" dirty="0">
                <a:latin typeface="ＭＳ ゴシック" panose="020B0609070205080204" pitchFamily="49" charset="-128"/>
                <a:ea typeface="ＭＳ ゴシック" panose="020B0609070205080204" pitchFamily="49" charset="-128"/>
              </a:rPr>
              <a:t>　　企業などはありません。</a:t>
            </a:r>
            <a:endParaRPr kumimoji="0" lang="en-US" altLang="ja-JP" sz="1600" dirty="0">
              <a:latin typeface="ＭＳ ゴシック" panose="020B0609070205080204" pitchFamily="49" charset="-128"/>
              <a:ea typeface="ＭＳ ゴシック" panose="020B0609070205080204" pitchFamily="49" charset="-128"/>
            </a:endParaRP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Ｃ）演題発表に関連し、開示すべき</a:t>
            </a:r>
            <a:r>
              <a:rPr kumimoji="0" lang="en-US" altLang="ja-JP" sz="1600" dirty="0">
                <a:latin typeface="ＭＳ ゴシック" panose="020B0609070205080204" pitchFamily="49" charset="-128"/>
                <a:ea typeface="ＭＳ ゴシック" panose="020B0609070205080204" pitchFamily="49" charset="-128"/>
              </a:rPr>
              <a:t>COI</a:t>
            </a:r>
            <a:r>
              <a:rPr kumimoji="0" lang="ja-JP" altLang="en-US" sz="1600" dirty="0">
                <a:latin typeface="ＭＳ ゴシック" panose="020B0609070205080204" pitchFamily="49" charset="-128"/>
                <a:ea typeface="ＭＳ ゴシック" panose="020B0609070205080204" pitchFamily="49" charset="-128"/>
              </a:rPr>
              <a:t>関係にある企業として、</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①顧問：　　　　　　　　　なし</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②株保有・利益：　　　　　なし</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③特許使用料：　　　　　　なし</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④講演料：　　　　　　　　なし</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⑤原稿料：　　　　　　　　なし</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⑥受託研究・共同研究費：○○製薬</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⑦奨学金寄付金：　　　　○○製薬</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⑧寄付講座所属：　　　　あり（○○製薬）</a:t>
            </a:r>
          </a:p>
          <a:p>
            <a:pPr eaLnBrk="1" hangingPunct="1">
              <a:buFontTx/>
              <a:buNone/>
            </a:pPr>
            <a:r>
              <a:rPr kumimoji="0" lang="ja-JP" altLang="en-US" sz="1600" dirty="0">
                <a:latin typeface="ＭＳ ゴシック" panose="020B0609070205080204" pitchFamily="49" charset="-128"/>
                <a:ea typeface="ＭＳ ゴシック" panose="020B0609070205080204" pitchFamily="49" charset="-128"/>
              </a:rPr>
              <a:t>　⑨贈答品などの報酬：　　なし</a:t>
            </a:r>
          </a:p>
        </p:txBody>
      </p:sp>
      <p:sp>
        <p:nvSpPr>
          <p:cNvPr id="3078" name="Rectangle 3">
            <a:extLst>
              <a:ext uri="{FF2B5EF4-FFF2-40B4-BE49-F238E27FC236}">
                <a16:creationId xmlns:a16="http://schemas.microsoft.com/office/drawing/2014/main" id="{D48077F0-CB9B-4989-AF84-D59F1A899BBB}"/>
              </a:ext>
            </a:extLst>
          </p:cNvPr>
          <p:cNvSpPr>
            <a:spLocks noChangeArrowheads="1"/>
          </p:cNvSpPr>
          <p:nvPr/>
        </p:nvSpPr>
        <p:spPr bwMode="auto">
          <a:xfrm>
            <a:off x="0" y="513408"/>
            <a:ext cx="12192000" cy="58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ts val="0"/>
              </a:spcBef>
              <a:buNone/>
            </a:pPr>
            <a:r>
              <a:rPr kumimoji="0" lang="ja-JP" altLang="en-US" sz="1400" b="1" dirty="0">
                <a:solidFill>
                  <a:srgbClr val="FF0000"/>
                </a:solidFill>
                <a:latin typeface="+mj-ea"/>
                <a:ea typeface="+mj-ea"/>
              </a:rPr>
              <a:t>発表時、タイトルスライド、あるいは</a:t>
            </a:r>
            <a:r>
              <a:rPr kumimoji="0" lang="en-US" altLang="ja-JP" sz="1400" b="1" dirty="0">
                <a:solidFill>
                  <a:srgbClr val="FF0000"/>
                </a:solidFill>
                <a:latin typeface="+mj-ea"/>
                <a:ea typeface="+mj-ea"/>
              </a:rPr>
              <a:t>2</a:t>
            </a:r>
            <a:r>
              <a:rPr kumimoji="0" lang="ja-JP" altLang="en-US" sz="1400" b="1" dirty="0">
                <a:solidFill>
                  <a:srgbClr val="FF0000"/>
                </a:solidFill>
                <a:latin typeface="+mj-ea"/>
                <a:ea typeface="+mj-ea"/>
              </a:rPr>
              <a:t>枚目のスライド（ポスターの場合は末尾）にて、</a:t>
            </a:r>
            <a:r>
              <a:rPr kumimoji="0" lang="en-US" altLang="ja-JP" sz="1400" b="1" dirty="0">
                <a:solidFill>
                  <a:srgbClr val="FF0000"/>
                </a:solidFill>
                <a:latin typeface="+mj-ea"/>
                <a:ea typeface="+mj-ea"/>
              </a:rPr>
              <a:t>COI</a:t>
            </a:r>
            <a:r>
              <a:rPr kumimoji="0" lang="ja-JP" altLang="en-US" sz="1400" b="1" dirty="0">
                <a:solidFill>
                  <a:srgbClr val="FF0000"/>
                </a:solidFill>
                <a:latin typeface="+mj-ea"/>
                <a:ea typeface="+mj-ea"/>
              </a:rPr>
              <a:t>開示については以下の</a:t>
            </a:r>
            <a:r>
              <a:rPr kumimoji="0" lang="en-US" altLang="ja-JP" sz="1400" b="1" dirty="0">
                <a:solidFill>
                  <a:srgbClr val="FF0000"/>
                </a:solidFill>
                <a:latin typeface="+mj-ea"/>
                <a:ea typeface="+mj-ea"/>
              </a:rPr>
              <a:t>A</a:t>
            </a:r>
            <a:r>
              <a:rPr kumimoji="0" lang="ja-JP" altLang="en-US" sz="1400" b="1" dirty="0">
                <a:solidFill>
                  <a:srgbClr val="FF0000"/>
                </a:solidFill>
                <a:latin typeface="+mj-ea"/>
                <a:ea typeface="+mj-ea"/>
              </a:rPr>
              <a:t>～</a:t>
            </a:r>
            <a:r>
              <a:rPr kumimoji="0" lang="en-US" altLang="ja-JP" sz="1400" b="1" dirty="0">
                <a:solidFill>
                  <a:srgbClr val="FF0000"/>
                </a:solidFill>
                <a:latin typeface="+mj-ea"/>
                <a:ea typeface="+mj-ea"/>
              </a:rPr>
              <a:t>C</a:t>
            </a:r>
            <a:r>
              <a:rPr kumimoji="0" lang="ja-JP" altLang="en-US" sz="1400" b="1" dirty="0">
                <a:solidFill>
                  <a:srgbClr val="FF0000"/>
                </a:solidFill>
                <a:latin typeface="+mj-ea"/>
                <a:ea typeface="+mj-ea"/>
              </a:rPr>
              <a:t>のいずれかのような形で、</a:t>
            </a:r>
            <a:endParaRPr kumimoji="0" lang="en-US" altLang="ja-JP" sz="1400" b="1" dirty="0">
              <a:solidFill>
                <a:srgbClr val="FF0000"/>
              </a:solidFill>
              <a:latin typeface="+mj-ea"/>
              <a:ea typeface="+mj-ea"/>
            </a:endParaRPr>
          </a:p>
          <a:p>
            <a:pPr algn="ctr" eaLnBrk="1" hangingPunct="1">
              <a:spcBef>
                <a:spcPts val="0"/>
              </a:spcBef>
              <a:buNone/>
            </a:pPr>
            <a:r>
              <a:rPr kumimoji="0" lang="ja-JP" altLang="en-US" sz="1400" b="1" dirty="0">
                <a:solidFill>
                  <a:srgbClr val="FF0000"/>
                </a:solidFill>
                <a:latin typeface="+mj-ea"/>
                <a:ea typeface="+mj-ea"/>
              </a:rPr>
              <a:t>倫理に関する事項については以下の□マークにチェックを入れるような形で開示してください。</a:t>
            </a:r>
            <a:endParaRPr kumimoji="0" lang="en-US" altLang="ja-JP" sz="1400" b="1" dirty="0">
              <a:solidFill>
                <a:srgbClr val="FF0000"/>
              </a:solidFill>
              <a:latin typeface="+mj-ea"/>
              <a:ea typeface="+mj-ea"/>
            </a:endParaRPr>
          </a:p>
        </p:txBody>
      </p:sp>
      <p:sp>
        <p:nvSpPr>
          <p:cNvPr id="3079" name="Text Box 2053">
            <a:extLst>
              <a:ext uri="{FF2B5EF4-FFF2-40B4-BE49-F238E27FC236}">
                <a16:creationId xmlns:a16="http://schemas.microsoft.com/office/drawing/2014/main" id="{0F8E00F5-BC41-46D2-9F01-418A97067F61}"/>
              </a:ext>
            </a:extLst>
          </p:cNvPr>
          <p:cNvSpPr txBox="1">
            <a:spLocks noChangeArrowheads="1"/>
          </p:cNvSpPr>
          <p:nvPr/>
        </p:nvSpPr>
        <p:spPr bwMode="auto">
          <a:xfrm>
            <a:off x="6280217" y="2047950"/>
            <a:ext cx="5578472" cy="366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0850" indent="-45085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600" dirty="0">
                <a:latin typeface="ＭＳ ゴシック" panose="020B0609070205080204" pitchFamily="49" charset="-128"/>
                <a:ea typeface="ＭＳ ゴシック" panose="020B0609070205080204" pitchFamily="49" charset="-128"/>
              </a:rPr>
              <a:t>１．□今回の発表は臨床研究・基礎研究などに関する倫理委員会あるいは施設の承認が必要な演題に該当する。</a:t>
            </a:r>
          </a:p>
          <a:p>
            <a:pPr eaLnBrk="1" hangingPunct="1">
              <a:spcBef>
                <a:spcPct val="50000"/>
              </a:spcBef>
              <a:buFontTx/>
              <a:buNone/>
            </a:pPr>
            <a:endParaRPr lang="en-US" altLang="ja-JP" sz="1600" dirty="0">
              <a:latin typeface="ＭＳ ゴシック" panose="020B0609070205080204" pitchFamily="49" charset="-128"/>
              <a:ea typeface="ＭＳ ゴシック" panose="020B0609070205080204" pitchFamily="49" charset="-128"/>
            </a:endParaRPr>
          </a:p>
          <a:p>
            <a:pPr eaLnBrk="1" hangingPunct="1">
              <a:spcBef>
                <a:spcPct val="50000"/>
              </a:spcBef>
              <a:buFontTx/>
              <a:buNone/>
            </a:pPr>
            <a:r>
              <a:rPr lang="ja-JP" altLang="en-US" sz="1600" dirty="0">
                <a:latin typeface="ＭＳ ゴシック" panose="020B0609070205080204" pitchFamily="49" charset="-128"/>
                <a:ea typeface="ＭＳ ゴシック" panose="020B0609070205080204" pitchFamily="49" charset="-128"/>
              </a:rPr>
              <a:t>　　　　　□介入研究である</a:t>
            </a:r>
          </a:p>
          <a:p>
            <a:pPr eaLnBrk="1" hangingPunct="1">
              <a:spcBef>
                <a:spcPct val="50000"/>
              </a:spcBef>
              <a:buFontTx/>
              <a:buNone/>
            </a:pPr>
            <a:r>
              <a:rPr lang="ja-JP" altLang="en-US" sz="1600" dirty="0">
                <a:latin typeface="ＭＳ ゴシック" panose="020B0609070205080204" pitchFamily="49" charset="-128"/>
                <a:ea typeface="ＭＳ ゴシック" panose="020B0609070205080204" pitchFamily="49" charset="-128"/>
              </a:rPr>
              <a:t>　　　　　□観察研究である</a:t>
            </a:r>
          </a:p>
          <a:p>
            <a:pPr eaLnBrk="1" hangingPunct="1">
              <a:spcBef>
                <a:spcPct val="50000"/>
              </a:spcBef>
              <a:buFontTx/>
              <a:buNone/>
            </a:pPr>
            <a:r>
              <a:rPr lang="ja-JP" altLang="en-US" sz="1600" dirty="0">
                <a:latin typeface="ＭＳ ゴシック" panose="020B0609070205080204" pitchFamily="49" charset="-128"/>
                <a:ea typeface="ＭＳ ゴシック" panose="020B0609070205080204" pitchFamily="49" charset="-128"/>
              </a:rPr>
              <a:t>　　　　　□承認を得ている</a:t>
            </a:r>
            <a:endParaRPr lang="en-US" altLang="ja-JP" sz="1600" dirty="0">
              <a:latin typeface="ＭＳ ゴシック" panose="020B0609070205080204" pitchFamily="49" charset="-128"/>
              <a:ea typeface="ＭＳ ゴシック" panose="020B0609070205080204" pitchFamily="49" charset="-128"/>
            </a:endParaRPr>
          </a:p>
          <a:p>
            <a:pPr eaLnBrk="1" hangingPunct="1">
              <a:spcBef>
                <a:spcPct val="50000"/>
              </a:spcBef>
              <a:buFontTx/>
              <a:buNone/>
            </a:pPr>
            <a:r>
              <a:rPr lang="ja-JP" altLang="en-US" sz="1600" dirty="0">
                <a:latin typeface="ＭＳ ゴシック" panose="020B0609070205080204" pitchFamily="49" charset="-128"/>
                <a:ea typeface="ＭＳ ゴシック" panose="020B0609070205080204" pitchFamily="49" charset="-128"/>
              </a:rPr>
              <a:t>　　　　　□承認の予定である</a:t>
            </a:r>
            <a:endParaRPr lang="en-US" altLang="ja-JP" sz="1600" dirty="0">
              <a:latin typeface="ＭＳ ゴシック" panose="020B0609070205080204" pitchFamily="49" charset="-128"/>
              <a:ea typeface="ＭＳ ゴシック" panose="020B0609070205080204" pitchFamily="49" charset="-128"/>
            </a:endParaRPr>
          </a:p>
          <a:p>
            <a:pPr eaLnBrk="1" hangingPunct="1">
              <a:spcBef>
                <a:spcPct val="50000"/>
              </a:spcBef>
              <a:buFontTx/>
              <a:buNone/>
            </a:pPr>
            <a:endParaRPr lang="ja-JP" altLang="en-US" sz="1600" dirty="0">
              <a:latin typeface="ＭＳ ゴシック" panose="020B0609070205080204" pitchFamily="49" charset="-128"/>
              <a:ea typeface="ＭＳ ゴシック" panose="020B0609070205080204" pitchFamily="49" charset="-128"/>
            </a:endParaRPr>
          </a:p>
          <a:p>
            <a:pPr eaLnBrk="1" hangingPunct="1">
              <a:spcBef>
                <a:spcPct val="50000"/>
              </a:spcBef>
              <a:buFontTx/>
              <a:buNone/>
            </a:pPr>
            <a:r>
              <a:rPr lang="ja-JP" altLang="en-US" sz="1600" dirty="0">
                <a:latin typeface="ＭＳ ゴシック" panose="020B0609070205080204" pitchFamily="49" charset="-128"/>
                <a:ea typeface="ＭＳ ゴシック" panose="020B0609070205080204" pitchFamily="49" charset="-128"/>
              </a:rPr>
              <a:t>２．□今回の発表は倫理委員会あるいは施設の承認が必要な演題に該当しない（匿名化により個人が識別できない）。</a:t>
            </a:r>
          </a:p>
        </p:txBody>
      </p:sp>
      <p:sp>
        <p:nvSpPr>
          <p:cNvPr id="8" name="Rectangle 2051">
            <a:extLst>
              <a:ext uri="{FF2B5EF4-FFF2-40B4-BE49-F238E27FC236}">
                <a16:creationId xmlns:a16="http://schemas.microsoft.com/office/drawing/2014/main" id="{3E9276EC-DB1C-4EAB-9C2A-12A12029F476}"/>
              </a:ext>
            </a:extLst>
          </p:cNvPr>
          <p:cNvSpPr>
            <a:spLocks noChangeArrowheads="1"/>
          </p:cNvSpPr>
          <p:nvPr/>
        </p:nvSpPr>
        <p:spPr bwMode="auto">
          <a:xfrm>
            <a:off x="6167559" y="1536058"/>
            <a:ext cx="59771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2000" b="1" dirty="0">
                <a:solidFill>
                  <a:srgbClr val="000099"/>
                </a:solidFill>
                <a:latin typeface="Arial" panose="020B0604020202020204" pitchFamily="34" charset="0"/>
              </a:rPr>
              <a:t>倫理に関する事項</a:t>
            </a:r>
            <a:endParaRPr kumimoji="0" lang="ja-JP" altLang="en-US" sz="2000" b="1" dirty="0">
              <a:solidFill>
                <a:srgbClr val="000099"/>
              </a:solidFill>
            </a:endParaRPr>
          </a:p>
        </p:txBody>
      </p:sp>
      <p:sp>
        <p:nvSpPr>
          <p:cNvPr id="9" name="Rectangle 2051">
            <a:extLst>
              <a:ext uri="{FF2B5EF4-FFF2-40B4-BE49-F238E27FC236}">
                <a16:creationId xmlns:a16="http://schemas.microsoft.com/office/drawing/2014/main" id="{C5A7848C-B278-44D6-ADC5-FAD2F81AE8F2}"/>
              </a:ext>
            </a:extLst>
          </p:cNvPr>
          <p:cNvSpPr>
            <a:spLocks noChangeArrowheads="1"/>
          </p:cNvSpPr>
          <p:nvPr/>
        </p:nvSpPr>
        <p:spPr bwMode="auto">
          <a:xfrm>
            <a:off x="117167" y="1046164"/>
            <a:ext cx="1207483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2000" b="1" dirty="0">
                <a:latin typeface="Arial" panose="020B0604020202020204" pitchFamily="34" charset="0"/>
              </a:rPr>
              <a:t>筆頭演者名：　●●　●●</a:t>
            </a:r>
            <a:endParaRPr kumimoji="0" lang="ja-JP" altLang="en-US" sz="2000" b="1" dirty="0"/>
          </a:p>
        </p:txBody>
      </p:sp>
      <p:sp>
        <p:nvSpPr>
          <p:cNvPr id="2" name="正方形/長方形 1">
            <a:extLst>
              <a:ext uri="{FF2B5EF4-FFF2-40B4-BE49-F238E27FC236}">
                <a16:creationId xmlns:a16="http://schemas.microsoft.com/office/drawing/2014/main" id="{7B293AE1-F673-4C3D-9C78-B1100B6B1CF1}"/>
              </a:ext>
            </a:extLst>
          </p:cNvPr>
          <p:cNvSpPr/>
          <p:nvPr/>
        </p:nvSpPr>
        <p:spPr>
          <a:xfrm>
            <a:off x="117167" y="1524474"/>
            <a:ext cx="5977113" cy="528890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D2EFA7C1-4D76-4856-8ABE-558687DFB320}"/>
              </a:ext>
            </a:extLst>
          </p:cNvPr>
          <p:cNvSpPr/>
          <p:nvPr/>
        </p:nvSpPr>
        <p:spPr>
          <a:xfrm>
            <a:off x="6167559" y="1524474"/>
            <a:ext cx="5977113" cy="5288902"/>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theme/theme1.xml><?xml version="1.0" encoding="utf-8"?>
<a:theme xmlns:a="http://schemas.openxmlformats.org/drawingml/2006/main" name="標準デザイン">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TotalTime>
  <Words>320</Words>
  <Application>Microsoft Office PowerPoint</Application>
  <PresentationFormat>ワイド画面</PresentationFormat>
  <Paragraphs>29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ＭＳ ゴシック</vt:lpstr>
      <vt:lpstr>游ゴシック</vt:lpstr>
      <vt:lpstr>Arial</vt:lpstr>
      <vt:lpstr>Calibri</vt:lpstr>
      <vt:lpstr>Calibri Light</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dc:creator>
  <cp:lastModifiedBy>浅阪　佳代（JCD）</cp:lastModifiedBy>
  <cp:revision>18</cp:revision>
  <dcterms:created xsi:type="dcterms:W3CDTF">2019-04-16T06:36:49Z</dcterms:created>
  <dcterms:modified xsi:type="dcterms:W3CDTF">2025-06-25T12:25:41Z</dcterms:modified>
</cp:coreProperties>
</file>