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0"/>
  </p:notesMasterIdLst>
  <p:sldIdLst>
    <p:sldId id="2876" r:id="rId2"/>
    <p:sldId id="2877" r:id="rId3"/>
    <p:sldId id="2879" r:id="rId4"/>
    <p:sldId id="2880" r:id="rId5"/>
    <p:sldId id="2875" r:id="rId6"/>
    <p:sldId id="2847" r:id="rId7"/>
    <p:sldId id="458" r:id="rId8"/>
    <p:sldId id="261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3"/>
    <p:restoredTop sz="78788" autoAdjust="0"/>
  </p:normalViewPr>
  <p:slideViewPr>
    <p:cSldViewPr snapToGrid="0" snapToObjects="1">
      <p:cViewPr varScale="1">
        <p:scale>
          <a:sx n="90" d="100"/>
          <a:sy n="90" d="100"/>
        </p:scale>
        <p:origin x="23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5D9F7-52D0-3347-916D-754EDE0EB50C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7D78E-D26B-4946-B8AB-D2A0632BF2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60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760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7D78E-D26B-4946-B8AB-D2A0632BF20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54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06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6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F0677-9C32-47BC-91E8-4F2DDFCB61B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65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887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0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0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37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>
            <a:spLocks noGrp="1"/>
          </p:cNvSpPr>
          <p:nvPr>
            <p:ph type="title"/>
          </p:nvPr>
        </p:nvSpPr>
        <p:spPr>
          <a:xfrm>
            <a:off x="669727" y="312540"/>
            <a:ext cx="7804547" cy="151804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37983" y="6505278"/>
            <a:ext cx="259105" cy="267891"/>
          </a:xfrm>
          <a:prstGeom prst="rect">
            <a:avLst/>
          </a:prstGeom>
        </p:spPr>
        <p:txBody>
          <a:bodyPr/>
          <a:lstStyle>
            <a:lvl1pPr>
              <a:defRPr sz="1266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49218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50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625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41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7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12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92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2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9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B8BCE-5A56-8948-B4E8-ED49EB5494D0}" type="datetimeFigureOut">
              <a:rPr kumimoji="1" lang="ja-JP" altLang="en-US" smtClean="0"/>
              <a:t>2020/9/2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6009C-2BA7-664C-A95B-8BFB3D7C1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56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85E669-052E-E643-A28C-E7180CB76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30755"/>
            <a:ext cx="9144000" cy="1548918"/>
          </a:xfrm>
        </p:spPr>
        <p:txBody>
          <a:bodyPr/>
          <a:lstStyle/>
          <a:p>
            <a:r>
              <a:rPr kumimoji="1" lang="ja-JP" altLang="en-US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日本の眼科医の未来</a:t>
            </a:r>
            <a:r>
              <a:rPr kumimoji="1"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sz="4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The Future of Japanese Ophthalmologists</a:t>
            </a:r>
            <a:endParaRPr kumimoji="1"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BB417EF-9E34-BC4C-A188-43FF20F4E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983520"/>
            <a:ext cx="9144000" cy="2387600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900" b="1" dirty="0"/>
              <a:t>日眼大学眼科</a:t>
            </a:r>
            <a:endParaRPr lang="en-US" altLang="ja-JP" sz="3900" b="1" dirty="0"/>
          </a:p>
          <a:p>
            <a:r>
              <a:rPr lang="en-US" altLang="ja-JP" sz="2600" b="1" dirty="0"/>
              <a:t>Department of Ophthalmology, </a:t>
            </a:r>
            <a:r>
              <a:rPr lang="en-US" altLang="ja-JP" sz="2600" b="1" dirty="0" err="1"/>
              <a:t>Nichigan</a:t>
            </a:r>
            <a:r>
              <a:rPr lang="en-US" altLang="ja-JP" sz="2600" b="1" dirty="0"/>
              <a:t> University</a:t>
            </a:r>
          </a:p>
          <a:p>
            <a:endParaRPr lang="en-US" altLang="ja-JP" sz="2600" b="1" dirty="0"/>
          </a:p>
          <a:p>
            <a:r>
              <a:rPr lang="ja-JP" altLang="en-US" sz="4300" b="1" dirty="0"/>
              <a:t>日眼太郎</a:t>
            </a:r>
            <a:endParaRPr lang="en-US" altLang="ja-JP" sz="4300" b="1" dirty="0"/>
          </a:p>
          <a:p>
            <a:r>
              <a:rPr kumimoji="1" lang="en-US" altLang="ja-JP" sz="3000" b="1" dirty="0"/>
              <a:t>Taro </a:t>
            </a:r>
            <a:r>
              <a:rPr kumimoji="1" lang="en-US" altLang="ja-JP" sz="3000" b="1" dirty="0" err="1"/>
              <a:t>Nichigan</a:t>
            </a:r>
            <a:endParaRPr kumimoji="1" lang="ja-JP" altLang="en-US" sz="3000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DBCFD9-00A3-489F-813F-944502228937}"/>
              </a:ext>
            </a:extLst>
          </p:cNvPr>
          <p:cNvSpPr txBox="1"/>
          <p:nvPr/>
        </p:nvSpPr>
        <p:spPr>
          <a:xfrm>
            <a:off x="4861368" y="642724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日本眼科学会総集会プログラム委員会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692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20A0EC-EA1D-C54D-98F2-B942F1482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本日の話題</a:t>
            </a:r>
            <a: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Today’s topic</a:t>
            </a:r>
            <a:endParaRPr lang="ja-JP" altLang="en-US" sz="3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6BC70-025D-9649-9D97-C66F05199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575" y="1943849"/>
            <a:ext cx="7617545" cy="4351338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600" b="1" dirty="0"/>
              <a:t>最近の日本の眼科医の現状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Current status of Japanese ophthalmologists</a:t>
            </a:r>
          </a:p>
          <a:p>
            <a:pPr lvl="1"/>
            <a:endParaRPr kumimoji="1" lang="en-US" altLang="ja-JP" b="1" dirty="0"/>
          </a:p>
          <a:p>
            <a:r>
              <a:rPr lang="ja-JP" altLang="en-US" sz="3600" b="1" dirty="0"/>
              <a:t>眼科医の働き方改革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The changing work-place of </a:t>
            </a:r>
            <a:r>
              <a:rPr lang="en-US" altLang="ja-JP" sz="2600" b="1" dirty="0" smtClean="0"/>
              <a:t>ophthalmologists</a:t>
            </a:r>
          </a:p>
          <a:p>
            <a:pPr marL="457200" lvl="1" indent="0">
              <a:buNone/>
            </a:pPr>
            <a:endParaRPr lang="en-US" altLang="ja-JP" sz="2200" b="1" dirty="0"/>
          </a:p>
          <a:p>
            <a:r>
              <a:rPr lang="en-US" altLang="ja-JP" sz="3600" b="1" dirty="0"/>
              <a:t>AI</a:t>
            </a:r>
            <a:r>
              <a:rPr lang="ja-JP" altLang="en-US" sz="3600" b="1" dirty="0"/>
              <a:t>と眼科診療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kumimoji="1" lang="en-US" altLang="ja-JP" sz="2600" b="1" dirty="0"/>
              <a:t>AI and ophthalmology</a:t>
            </a:r>
          </a:p>
          <a:p>
            <a:pPr lvl="1"/>
            <a:endParaRPr lang="en-US" altLang="ja-JP" b="1" dirty="0"/>
          </a:p>
          <a:p>
            <a:r>
              <a:rPr lang="ja-JP" altLang="en-US" sz="3600" b="1" dirty="0"/>
              <a:t>眼科医に未来はあるのか？</a:t>
            </a:r>
            <a:endParaRPr lang="en-US" altLang="ja-JP" sz="3600" b="1" dirty="0"/>
          </a:p>
          <a:p>
            <a:pPr marL="457200" lvl="1" indent="0">
              <a:buNone/>
            </a:pPr>
            <a:r>
              <a:rPr lang="en-US" altLang="ja-JP" sz="2600" b="1" dirty="0"/>
              <a:t>Is there a future for Japanese ophthalmologists?</a:t>
            </a:r>
          </a:p>
          <a:p>
            <a:endParaRPr kumimoji="1" lang="ja-JP" alt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67485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17319A-102E-A644-967E-4AABDB06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眼科</a:t>
            </a:r>
            <a:r>
              <a:rPr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医総</a:t>
            </a:r>
            <a:r>
              <a:rPr kumimoji="1" lang="ja-JP" altLang="en-US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数と勤務形態</a:t>
            </a:r>
            <a:r>
              <a:rPr lang="en-US" altLang="ja-JP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9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The number of ophthalmologists and work-places</a:t>
            </a:r>
            <a:endParaRPr lang="ja-JP" altLang="en-US" sz="32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68520D-056E-894C-A32B-BC13A3D3B8AE}"/>
              </a:ext>
            </a:extLst>
          </p:cNvPr>
          <p:cNvSpPr txBox="1"/>
          <p:nvPr/>
        </p:nvSpPr>
        <p:spPr>
          <a:xfrm>
            <a:off x="5896571" y="6201521"/>
            <a:ext cx="2858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/>
              <a:t>T. </a:t>
            </a:r>
            <a:r>
              <a:rPr lang="en-US" altLang="ja-JP" sz="1200" b="1" dirty="0" err="1"/>
              <a:t>Oshika</a:t>
            </a:r>
            <a:r>
              <a:rPr lang="en-US" altLang="ja-JP" sz="1200" b="1" dirty="0"/>
              <a:t>. J </a:t>
            </a:r>
            <a:r>
              <a:rPr lang="en-US" altLang="ja-JP" sz="1200" b="1" dirty="0" err="1"/>
              <a:t>Jpn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Ophthalmol</a:t>
            </a:r>
            <a:r>
              <a:rPr lang="en-US" altLang="ja-JP" sz="1200" b="1" dirty="0"/>
              <a:t> Soc 123, 2019</a:t>
            </a:r>
            <a:endParaRPr lang="ja-JP" altLang="en-US" sz="1200" b="1"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DD55D841-1CF7-7744-A84E-A49C91301425}"/>
              </a:ext>
            </a:extLst>
          </p:cNvPr>
          <p:cNvGrpSpPr/>
          <p:nvPr/>
        </p:nvGrpSpPr>
        <p:grpSpPr>
          <a:xfrm>
            <a:off x="888605" y="2200563"/>
            <a:ext cx="8006320" cy="3843462"/>
            <a:chOff x="2290687" y="1867188"/>
            <a:chExt cx="8006320" cy="3843462"/>
          </a:xfrm>
        </p:grpSpPr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196A398A-E877-3B49-82AB-017BA0720D38}"/>
                </a:ext>
              </a:extLst>
            </p:cNvPr>
            <p:cNvGrpSpPr/>
            <p:nvPr/>
          </p:nvGrpSpPr>
          <p:grpSpPr>
            <a:xfrm>
              <a:off x="3143567" y="2423477"/>
              <a:ext cx="5295890" cy="727075"/>
              <a:chOff x="3143567" y="2423477"/>
              <a:chExt cx="5295890" cy="727075"/>
            </a:xfrm>
          </p:grpSpPr>
          <p:sp>
            <p:nvSpPr>
              <p:cNvPr id="183" name="フリーフォーム 182">
                <a:extLst>
                  <a:ext uri="{FF2B5EF4-FFF2-40B4-BE49-F238E27FC236}">
                    <a16:creationId xmlns:a16="http://schemas.microsoft.com/office/drawing/2014/main" id="{18919D82-7AE4-6D49-A36D-5E3B50798DF1}"/>
                  </a:ext>
                </a:extLst>
              </p:cNvPr>
              <p:cNvSpPr/>
              <p:nvPr/>
            </p:nvSpPr>
            <p:spPr>
              <a:xfrm>
                <a:off x="3180080" y="2458720"/>
                <a:ext cx="5237480" cy="655320"/>
              </a:xfrm>
              <a:custGeom>
                <a:avLst/>
                <a:gdLst>
                  <a:gd name="connsiteX0" fmla="*/ 0 w 5237480"/>
                  <a:gd name="connsiteY0" fmla="*/ 655320 h 655320"/>
                  <a:gd name="connsiteX1" fmla="*/ 477520 w 5237480"/>
                  <a:gd name="connsiteY1" fmla="*/ 477520 h 655320"/>
                  <a:gd name="connsiteX2" fmla="*/ 955040 w 5237480"/>
                  <a:gd name="connsiteY2" fmla="*/ 391160 h 655320"/>
                  <a:gd name="connsiteX3" fmla="*/ 1432560 w 5237480"/>
                  <a:gd name="connsiteY3" fmla="*/ 243840 h 655320"/>
                  <a:gd name="connsiteX4" fmla="*/ 1905000 w 5237480"/>
                  <a:gd name="connsiteY4" fmla="*/ 147320 h 655320"/>
                  <a:gd name="connsiteX5" fmla="*/ 2377440 w 5237480"/>
                  <a:gd name="connsiteY5" fmla="*/ 152400 h 655320"/>
                  <a:gd name="connsiteX6" fmla="*/ 2854960 w 5237480"/>
                  <a:gd name="connsiteY6" fmla="*/ 177800 h 655320"/>
                  <a:gd name="connsiteX7" fmla="*/ 3327400 w 5237480"/>
                  <a:gd name="connsiteY7" fmla="*/ 116840 h 655320"/>
                  <a:gd name="connsiteX8" fmla="*/ 3799840 w 5237480"/>
                  <a:gd name="connsiteY8" fmla="*/ 81280 h 655320"/>
                  <a:gd name="connsiteX9" fmla="*/ 4277360 w 5237480"/>
                  <a:gd name="connsiteY9" fmla="*/ 71120 h 655320"/>
                  <a:gd name="connsiteX10" fmla="*/ 4754880 w 5237480"/>
                  <a:gd name="connsiteY10" fmla="*/ 50800 h 655320"/>
                  <a:gd name="connsiteX11" fmla="*/ 5237480 w 5237480"/>
                  <a:gd name="connsiteY11" fmla="*/ 0 h 65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237480" h="655320">
                    <a:moveTo>
                      <a:pt x="0" y="655320"/>
                    </a:moveTo>
                    <a:lnTo>
                      <a:pt x="477520" y="477520"/>
                    </a:lnTo>
                    <a:lnTo>
                      <a:pt x="955040" y="391160"/>
                    </a:lnTo>
                    <a:lnTo>
                      <a:pt x="1432560" y="243840"/>
                    </a:lnTo>
                    <a:lnTo>
                      <a:pt x="1905000" y="147320"/>
                    </a:lnTo>
                    <a:lnTo>
                      <a:pt x="2377440" y="152400"/>
                    </a:lnTo>
                    <a:lnTo>
                      <a:pt x="2854960" y="177800"/>
                    </a:lnTo>
                    <a:lnTo>
                      <a:pt x="3327400" y="116840"/>
                    </a:lnTo>
                    <a:lnTo>
                      <a:pt x="3799840" y="81280"/>
                    </a:lnTo>
                    <a:lnTo>
                      <a:pt x="4277360" y="71120"/>
                    </a:lnTo>
                    <a:lnTo>
                      <a:pt x="4754880" y="50800"/>
                    </a:lnTo>
                    <a:lnTo>
                      <a:pt x="5237480" y="0"/>
                    </a:lnTo>
                  </a:path>
                </a:pathLst>
              </a:custGeom>
              <a:noFill/>
              <a:ln w="254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grpSp>
            <p:nvGrpSpPr>
              <p:cNvPr id="184" name="グループ化 183">
                <a:extLst>
                  <a:ext uri="{FF2B5EF4-FFF2-40B4-BE49-F238E27FC236}">
                    <a16:creationId xmlns:a16="http://schemas.microsoft.com/office/drawing/2014/main" id="{53E73D5C-036A-174F-9173-46600C2F8CC2}"/>
                  </a:ext>
                </a:extLst>
              </p:cNvPr>
              <p:cNvGrpSpPr/>
              <p:nvPr/>
            </p:nvGrpSpPr>
            <p:grpSpPr>
              <a:xfrm>
                <a:off x="3143567" y="2423477"/>
                <a:ext cx="5295890" cy="727075"/>
                <a:chOff x="3143567" y="2423477"/>
                <a:chExt cx="5295890" cy="727075"/>
              </a:xfrm>
              <a:solidFill>
                <a:srgbClr val="0070C0"/>
              </a:solidFill>
            </p:grpSpPr>
            <p:sp>
              <p:nvSpPr>
                <p:cNvPr id="185" name="円/楕円 184">
                  <a:extLst>
                    <a:ext uri="{FF2B5EF4-FFF2-40B4-BE49-F238E27FC236}">
                      <a16:creationId xmlns:a16="http://schemas.microsoft.com/office/drawing/2014/main" id="{9505270A-9D3E-8E49-BA16-5DFFC9F08265}"/>
                    </a:ext>
                  </a:extLst>
                </p:cNvPr>
                <p:cNvSpPr/>
                <p:nvPr/>
              </p:nvSpPr>
              <p:spPr>
                <a:xfrm>
                  <a:off x="3143567" y="3077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6" name="円/楕円 185">
                  <a:extLst>
                    <a:ext uri="{FF2B5EF4-FFF2-40B4-BE49-F238E27FC236}">
                      <a16:creationId xmlns:a16="http://schemas.microsoft.com/office/drawing/2014/main" id="{F8CB44F0-D7B2-5C42-83D0-B1E808D8347B}"/>
                    </a:ext>
                  </a:extLst>
                </p:cNvPr>
                <p:cNvSpPr/>
                <p:nvPr/>
              </p:nvSpPr>
              <p:spPr>
                <a:xfrm>
                  <a:off x="3618373" y="28997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7" name="円/楕円 186">
                  <a:extLst>
                    <a:ext uri="{FF2B5EF4-FFF2-40B4-BE49-F238E27FC236}">
                      <a16:creationId xmlns:a16="http://schemas.microsoft.com/office/drawing/2014/main" id="{91DA566F-BE1B-AB4E-8C59-501810E5A013}"/>
                    </a:ext>
                  </a:extLst>
                </p:cNvPr>
                <p:cNvSpPr/>
                <p:nvPr/>
              </p:nvSpPr>
              <p:spPr>
                <a:xfrm>
                  <a:off x="4093179" y="280765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8" name="円/楕円 187">
                  <a:extLst>
                    <a:ext uri="{FF2B5EF4-FFF2-40B4-BE49-F238E27FC236}">
                      <a16:creationId xmlns:a16="http://schemas.microsoft.com/office/drawing/2014/main" id="{EC9E2601-E432-7940-8D54-89E24A0C5460}"/>
                    </a:ext>
                  </a:extLst>
                </p:cNvPr>
                <p:cNvSpPr/>
                <p:nvPr/>
              </p:nvSpPr>
              <p:spPr>
                <a:xfrm>
                  <a:off x="4567985" y="26616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9" name="円/楕円 188">
                  <a:extLst>
                    <a:ext uri="{FF2B5EF4-FFF2-40B4-BE49-F238E27FC236}">
                      <a16:creationId xmlns:a16="http://schemas.microsoft.com/office/drawing/2014/main" id="{D9AD1B06-4F98-8E43-A40C-97EA138E35EA}"/>
                    </a:ext>
                  </a:extLst>
                </p:cNvPr>
                <p:cNvSpPr/>
                <p:nvPr/>
              </p:nvSpPr>
              <p:spPr>
                <a:xfrm>
                  <a:off x="5042791" y="25631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0" name="円/楕円 189">
                  <a:extLst>
                    <a:ext uri="{FF2B5EF4-FFF2-40B4-BE49-F238E27FC236}">
                      <a16:creationId xmlns:a16="http://schemas.microsoft.com/office/drawing/2014/main" id="{824C88B3-0708-A143-B562-84D04B2EB1D8}"/>
                    </a:ext>
                  </a:extLst>
                </p:cNvPr>
                <p:cNvSpPr/>
                <p:nvPr/>
              </p:nvSpPr>
              <p:spPr>
                <a:xfrm>
                  <a:off x="5517597" y="256952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1" name="円/楕円 190">
                  <a:extLst>
                    <a:ext uri="{FF2B5EF4-FFF2-40B4-BE49-F238E27FC236}">
                      <a16:creationId xmlns:a16="http://schemas.microsoft.com/office/drawing/2014/main" id="{651F3B3A-20FB-5546-9ABE-B6BA2BB6CB46}"/>
                    </a:ext>
                  </a:extLst>
                </p:cNvPr>
                <p:cNvSpPr/>
                <p:nvPr/>
              </p:nvSpPr>
              <p:spPr>
                <a:xfrm>
                  <a:off x="5992403" y="25885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2" name="円/楕円 191">
                  <a:extLst>
                    <a:ext uri="{FF2B5EF4-FFF2-40B4-BE49-F238E27FC236}">
                      <a16:creationId xmlns:a16="http://schemas.microsoft.com/office/drawing/2014/main" id="{27796E43-427C-9B48-BF2E-3EC367DE36B1}"/>
                    </a:ext>
                  </a:extLst>
                </p:cNvPr>
                <p:cNvSpPr/>
                <p:nvPr/>
              </p:nvSpPr>
              <p:spPr>
                <a:xfrm>
                  <a:off x="6467209" y="25377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3" name="円/楕円 192">
                  <a:extLst>
                    <a:ext uri="{FF2B5EF4-FFF2-40B4-BE49-F238E27FC236}">
                      <a16:creationId xmlns:a16="http://schemas.microsoft.com/office/drawing/2014/main" id="{DB676EDD-7900-FC4B-A387-1473AD3F7051}"/>
                    </a:ext>
                  </a:extLst>
                </p:cNvPr>
                <p:cNvSpPr/>
                <p:nvPr/>
              </p:nvSpPr>
              <p:spPr>
                <a:xfrm>
                  <a:off x="6942015" y="24996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4" name="円/楕円 193">
                  <a:extLst>
                    <a:ext uri="{FF2B5EF4-FFF2-40B4-BE49-F238E27FC236}">
                      <a16:creationId xmlns:a16="http://schemas.microsoft.com/office/drawing/2014/main" id="{501F5067-545F-C349-BE56-1C7ECEE67347}"/>
                    </a:ext>
                  </a:extLst>
                </p:cNvPr>
                <p:cNvSpPr/>
                <p:nvPr/>
              </p:nvSpPr>
              <p:spPr>
                <a:xfrm>
                  <a:off x="7416821" y="24869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5" name="円/楕円 194">
                  <a:extLst>
                    <a:ext uri="{FF2B5EF4-FFF2-40B4-BE49-F238E27FC236}">
                      <a16:creationId xmlns:a16="http://schemas.microsoft.com/office/drawing/2014/main" id="{713417E2-BB82-2643-91A2-F89D52D3D2C3}"/>
                    </a:ext>
                  </a:extLst>
                </p:cNvPr>
                <p:cNvSpPr/>
                <p:nvPr/>
              </p:nvSpPr>
              <p:spPr>
                <a:xfrm>
                  <a:off x="7891627" y="2471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96" name="円/楕円 195">
                  <a:extLst>
                    <a:ext uri="{FF2B5EF4-FFF2-40B4-BE49-F238E27FC236}">
                      <a16:creationId xmlns:a16="http://schemas.microsoft.com/office/drawing/2014/main" id="{E4DBD9F1-19E7-3848-8FD3-FC20E6EA2A38}"/>
                    </a:ext>
                  </a:extLst>
                </p:cNvPr>
                <p:cNvSpPr/>
                <p:nvPr/>
              </p:nvSpPr>
              <p:spPr>
                <a:xfrm>
                  <a:off x="8366432" y="242347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</p:grpSp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A0542E4C-E160-7340-83D9-D53841D56DD7}"/>
                </a:ext>
              </a:extLst>
            </p:cNvPr>
            <p:cNvGrpSpPr/>
            <p:nvPr/>
          </p:nvGrpSpPr>
          <p:grpSpPr>
            <a:xfrm>
              <a:off x="3143566" y="3465195"/>
              <a:ext cx="5294284" cy="729932"/>
              <a:chOff x="3143566" y="3465195"/>
              <a:chExt cx="5294284" cy="729932"/>
            </a:xfrm>
          </p:grpSpPr>
          <p:grpSp>
            <p:nvGrpSpPr>
              <p:cNvPr id="169" name="グループ化 168">
                <a:extLst>
                  <a:ext uri="{FF2B5EF4-FFF2-40B4-BE49-F238E27FC236}">
                    <a16:creationId xmlns:a16="http://schemas.microsoft.com/office/drawing/2014/main" id="{6CF96248-0307-894A-859D-5E2948A7C7B3}"/>
                  </a:ext>
                </a:extLst>
              </p:cNvPr>
              <p:cNvGrpSpPr/>
              <p:nvPr/>
            </p:nvGrpSpPr>
            <p:grpSpPr>
              <a:xfrm>
                <a:off x="3143566" y="3465195"/>
                <a:ext cx="5294284" cy="729932"/>
                <a:chOff x="3143566" y="3465195"/>
                <a:chExt cx="5294284" cy="729932"/>
              </a:xfrm>
              <a:solidFill>
                <a:schemeClr val="accent2"/>
              </a:solidFill>
            </p:grpSpPr>
            <p:sp>
              <p:nvSpPr>
                <p:cNvPr id="171" name="円/楕円 170">
                  <a:extLst>
                    <a:ext uri="{FF2B5EF4-FFF2-40B4-BE49-F238E27FC236}">
                      <a16:creationId xmlns:a16="http://schemas.microsoft.com/office/drawing/2014/main" id="{66C0307F-00B2-7B4A-B86C-4A5CB1D284A0}"/>
                    </a:ext>
                  </a:extLst>
                </p:cNvPr>
                <p:cNvSpPr/>
                <p:nvPr/>
              </p:nvSpPr>
              <p:spPr>
                <a:xfrm>
                  <a:off x="3143566" y="412210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2" name="円/楕円 171">
                  <a:extLst>
                    <a:ext uri="{FF2B5EF4-FFF2-40B4-BE49-F238E27FC236}">
                      <a16:creationId xmlns:a16="http://schemas.microsoft.com/office/drawing/2014/main" id="{93CF1CD3-F87C-904E-9454-EE3852F1C893}"/>
                    </a:ext>
                  </a:extLst>
                </p:cNvPr>
                <p:cNvSpPr/>
                <p:nvPr/>
              </p:nvSpPr>
              <p:spPr>
                <a:xfrm>
                  <a:off x="3629341" y="398599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3" name="円/楕円 172">
                  <a:extLst>
                    <a:ext uri="{FF2B5EF4-FFF2-40B4-BE49-F238E27FC236}">
                      <a16:creationId xmlns:a16="http://schemas.microsoft.com/office/drawing/2014/main" id="{F20A2990-44B8-D54D-83AC-564A96467FB7}"/>
                    </a:ext>
                  </a:extLst>
                </p:cNvPr>
                <p:cNvSpPr/>
                <p:nvPr/>
              </p:nvSpPr>
              <p:spPr>
                <a:xfrm>
                  <a:off x="4108765" y="39418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4" name="円/楕円 173">
                  <a:extLst>
                    <a:ext uri="{FF2B5EF4-FFF2-40B4-BE49-F238E27FC236}">
                      <a16:creationId xmlns:a16="http://schemas.microsoft.com/office/drawing/2014/main" id="{FC5038F9-EC34-164E-A9CD-8675BACA6CFF}"/>
                    </a:ext>
                  </a:extLst>
                </p:cNvPr>
                <p:cNvSpPr/>
                <p:nvPr/>
              </p:nvSpPr>
              <p:spPr>
                <a:xfrm>
                  <a:off x="4567984" y="380211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5" name="円/楕円 174">
                  <a:extLst>
                    <a:ext uri="{FF2B5EF4-FFF2-40B4-BE49-F238E27FC236}">
                      <a16:creationId xmlns:a16="http://schemas.microsoft.com/office/drawing/2014/main" id="{F2201216-FC46-AF44-8A5C-AD1F393C34D8}"/>
                    </a:ext>
                  </a:extLst>
                </p:cNvPr>
                <p:cNvSpPr/>
                <p:nvPr/>
              </p:nvSpPr>
              <p:spPr>
                <a:xfrm>
                  <a:off x="5042791" y="3753486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6" name="円/楕円 175">
                  <a:extLst>
                    <a:ext uri="{FF2B5EF4-FFF2-40B4-BE49-F238E27FC236}">
                      <a16:creationId xmlns:a16="http://schemas.microsoft.com/office/drawing/2014/main" id="{CE855F22-A99E-2B48-BC60-C63EE05D90A2}"/>
                    </a:ext>
                  </a:extLst>
                </p:cNvPr>
                <p:cNvSpPr/>
                <p:nvPr/>
              </p:nvSpPr>
              <p:spPr>
                <a:xfrm>
                  <a:off x="5521806" y="3684272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7" name="円/楕円 176">
                  <a:extLst>
                    <a:ext uri="{FF2B5EF4-FFF2-40B4-BE49-F238E27FC236}">
                      <a16:creationId xmlns:a16="http://schemas.microsoft.com/office/drawing/2014/main" id="{1392FC5E-B01A-E54B-AA03-AC55F9B788C0}"/>
                    </a:ext>
                  </a:extLst>
                </p:cNvPr>
                <p:cNvSpPr/>
                <p:nvPr/>
              </p:nvSpPr>
              <p:spPr>
                <a:xfrm>
                  <a:off x="5992403" y="3647759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8" name="円/楕円 177">
                  <a:extLst>
                    <a:ext uri="{FF2B5EF4-FFF2-40B4-BE49-F238E27FC236}">
                      <a16:creationId xmlns:a16="http://schemas.microsoft.com/office/drawing/2014/main" id="{122381AA-EE18-5449-853E-A49E60464511}"/>
                    </a:ext>
                  </a:extLst>
                </p:cNvPr>
                <p:cNvSpPr/>
                <p:nvPr/>
              </p:nvSpPr>
              <p:spPr>
                <a:xfrm>
                  <a:off x="6468530" y="3574734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79" name="円/楕円 178">
                  <a:extLst>
                    <a:ext uri="{FF2B5EF4-FFF2-40B4-BE49-F238E27FC236}">
                      <a16:creationId xmlns:a16="http://schemas.microsoft.com/office/drawing/2014/main" id="{8553C279-7080-D846-9EFC-6D45EDB8B05E}"/>
                    </a:ext>
                  </a:extLst>
                </p:cNvPr>
                <p:cNvSpPr/>
                <p:nvPr/>
              </p:nvSpPr>
              <p:spPr>
                <a:xfrm>
                  <a:off x="6945067" y="3538221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0" name="円/楕円 179">
                  <a:extLst>
                    <a:ext uri="{FF2B5EF4-FFF2-40B4-BE49-F238E27FC236}">
                      <a16:creationId xmlns:a16="http://schemas.microsoft.com/office/drawing/2014/main" id="{9FB8D18D-B814-2049-ADEC-E6C2EA816724}"/>
                    </a:ext>
                  </a:extLst>
                </p:cNvPr>
                <p:cNvSpPr/>
                <p:nvPr/>
              </p:nvSpPr>
              <p:spPr>
                <a:xfrm>
                  <a:off x="7418429" y="3513507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1" name="円/楕円 180">
                  <a:extLst>
                    <a:ext uri="{FF2B5EF4-FFF2-40B4-BE49-F238E27FC236}">
                      <a16:creationId xmlns:a16="http://schemas.microsoft.com/office/drawing/2014/main" id="{994F54CD-C8D3-234A-B035-3023975682D6}"/>
                    </a:ext>
                  </a:extLst>
                </p:cNvPr>
                <p:cNvSpPr/>
                <p:nvPr/>
              </p:nvSpPr>
              <p:spPr>
                <a:xfrm>
                  <a:off x="7891627" y="3501708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  <p:sp>
              <p:nvSpPr>
                <p:cNvPr id="182" name="円/楕円 181">
                  <a:extLst>
                    <a:ext uri="{FF2B5EF4-FFF2-40B4-BE49-F238E27FC236}">
                      <a16:creationId xmlns:a16="http://schemas.microsoft.com/office/drawing/2014/main" id="{232BB406-CE40-7C44-B190-688257470133}"/>
                    </a:ext>
                  </a:extLst>
                </p:cNvPr>
                <p:cNvSpPr/>
                <p:nvPr/>
              </p:nvSpPr>
              <p:spPr>
                <a:xfrm>
                  <a:off x="8364825" y="3465195"/>
                  <a:ext cx="73025" cy="73025"/>
                </a:xfrm>
                <a:prstGeom prst="ellipse">
                  <a:avLst/>
                </a:prstGeom>
                <a:grp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 b="1"/>
                </a:p>
              </p:txBody>
            </p:sp>
          </p:grpSp>
          <p:sp>
            <p:nvSpPr>
              <p:cNvPr id="170" name="フリーフォーム 169">
                <a:extLst>
                  <a:ext uri="{FF2B5EF4-FFF2-40B4-BE49-F238E27FC236}">
                    <a16:creationId xmlns:a16="http://schemas.microsoft.com/office/drawing/2014/main" id="{48C8C288-6BD7-9E4E-8661-9BAD3BB20E0F}"/>
                  </a:ext>
                </a:extLst>
              </p:cNvPr>
              <p:cNvSpPr/>
              <p:nvPr/>
            </p:nvSpPr>
            <p:spPr>
              <a:xfrm>
                <a:off x="3177540" y="3504111"/>
                <a:ext cx="5228409" cy="656409"/>
              </a:xfrm>
              <a:custGeom>
                <a:avLst/>
                <a:gdLst>
                  <a:gd name="connsiteX0" fmla="*/ 0 w 5228409"/>
                  <a:gd name="connsiteY0" fmla="*/ 656409 h 656409"/>
                  <a:gd name="connsiteX1" fmla="*/ 489857 w 5228409"/>
                  <a:gd name="connsiteY1" fmla="*/ 522515 h 656409"/>
                  <a:gd name="connsiteX2" fmla="*/ 966651 w 5228409"/>
                  <a:gd name="connsiteY2" fmla="*/ 476795 h 656409"/>
                  <a:gd name="connsiteX3" fmla="*/ 1430383 w 5228409"/>
                  <a:gd name="connsiteY3" fmla="*/ 336369 h 656409"/>
                  <a:gd name="connsiteX4" fmla="*/ 1900646 w 5228409"/>
                  <a:gd name="connsiteY4" fmla="*/ 287383 h 656409"/>
                  <a:gd name="connsiteX5" fmla="*/ 2380706 w 5228409"/>
                  <a:gd name="connsiteY5" fmla="*/ 215538 h 656409"/>
                  <a:gd name="connsiteX6" fmla="*/ 2850969 w 5228409"/>
                  <a:gd name="connsiteY6" fmla="*/ 182880 h 656409"/>
                  <a:gd name="connsiteX7" fmla="*/ 3324497 w 5228409"/>
                  <a:gd name="connsiteY7" fmla="*/ 111035 h 656409"/>
                  <a:gd name="connsiteX8" fmla="*/ 3801291 w 5228409"/>
                  <a:gd name="connsiteY8" fmla="*/ 75112 h 656409"/>
                  <a:gd name="connsiteX9" fmla="*/ 4278086 w 5228409"/>
                  <a:gd name="connsiteY9" fmla="*/ 48986 h 656409"/>
                  <a:gd name="connsiteX10" fmla="*/ 4751614 w 5228409"/>
                  <a:gd name="connsiteY10" fmla="*/ 39189 h 656409"/>
                  <a:gd name="connsiteX11" fmla="*/ 5228409 w 5228409"/>
                  <a:gd name="connsiteY11" fmla="*/ 0 h 656409"/>
                  <a:gd name="connsiteX12" fmla="*/ 5228409 w 5228409"/>
                  <a:gd name="connsiteY12" fmla="*/ 0 h 6564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228409" h="656409">
                    <a:moveTo>
                      <a:pt x="0" y="656409"/>
                    </a:moveTo>
                    <a:lnTo>
                      <a:pt x="489857" y="522515"/>
                    </a:lnTo>
                    <a:lnTo>
                      <a:pt x="966651" y="476795"/>
                    </a:lnTo>
                    <a:lnTo>
                      <a:pt x="1430383" y="336369"/>
                    </a:lnTo>
                    <a:lnTo>
                      <a:pt x="1900646" y="287383"/>
                    </a:lnTo>
                    <a:lnTo>
                      <a:pt x="2380706" y="215538"/>
                    </a:lnTo>
                    <a:lnTo>
                      <a:pt x="2850969" y="182880"/>
                    </a:lnTo>
                    <a:lnTo>
                      <a:pt x="3324497" y="111035"/>
                    </a:lnTo>
                    <a:lnTo>
                      <a:pt x="3801291" y="75112"/>
                    </a:lnTo>
                    <a:lnTo>
                      <a:pt x="4278086" y="48986"/>
                    </a:lnTo>
                    <a:lnTo>
                      <a:pt x="4751614" y="39189"/>
                    </a:lnTo>
                    <a:lnTo>
                      <a:pt x="5228409" y="0"/>
                    </a:lnTo>
                    <a:lnTo>
                      <a:pt x="5228409" y="0"/>
                    </a:lnTo>
                  </a:path>
                </a:pathLst>
              </a:custGeom>
              <a:noFill/>
              <a:ln w="254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grpSp>
          <p:nvGrpSpPr>
            <p:cNvPr id="109" name="グループ化 108">
              <a:extLst>
                <a:ext uri="{FF2B5EF4-FFF2-40B4-BE49-F238E27FC236}">
                  <a16:creationId xmlns:a16="http://schemas.microsoft.com/office/drawing/2014/main" id="{BEA7AE45-210C-F740-84CE-B9BF797D8860}"/>
                </a:ext>
              </a:extLst>
            </p:cNvPr>
            <p:cNvGrpSpPr/>
            <p:nvPr/>
          </p:nvGrpSpPr>
          <p:grpSpPr>
            <a:xfrm>
              <a:off x="3144614" y="4137596"/>
              <a:ext cx="5298196" cy="214708"/>
              <a:chOff x="3144614" y="4137596"/>
              <a:chExt cx="5298196" cy="214708"/>
            </a:xfrm>
            <a:solidFill>
              <a:schemeClr val="accent6"/>
            </a:solidFill>
          </p:grpSpPr>
          <p:sp>
            <p:nvSpPr>
              <p:cNvPr id="157" name="三角形 156">
                <a:extLst>
                  <a:ext uri="{FF2B5EF4-FFF2-40B4-BE49-F238E27FC236}">
                    <a16:creationId xmlns:a16="http://schemas.microsoft.com/office/drawing/2014/main" id="{E71CBBDD-074E-5844-A67E-FA3B716A72E8}"/>
                  </a:ext>
                </a:extLst>
              </p:cNvPr>
              <p:cNvSpPr/>
              <p:nvPr/>
            </p:nvSpPr>
            <p:spPr>
              <a:xfrm>
                <a:off x="3144614" y="427354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8" name="三角形 157">
                <a:extLst>
                  <a:ext uri="{FF2B5EF4-FFF2-40B4-BE49-F238E27FC236}">
                    <a16:creationId xmlns:a16="http://schemas.microsoft.com/office/drawing/2014/main" id="{E3ECEBD8-30FD-FF46-B8C6-20DE505D7243}"/>
                  </a:ext>
                </a:extLst>
              </p:cNvPr>
              <p:cNvSpPr/>
              <p:nvPr/>
            </p:nvSpPr>
            <p:spPr>
              <a:xfrm>
                <a:off x="3619421" y="423476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59" name="三角形 158">
                <a:extLst>
                  <a:ext uri="{FF2B5EF4-FFF2-40B4-BE49-F238E27FC236}">
                    <a16:creationId xmlns:a16="http://schemas.microsoft.com/office/drawing/2014/main" id="{7B1DC80A-850D-4046-92AC-33F49BD84C65}"/>
                  </a:ext>
                </a:extLst>
              </p:cNvPr>
              <p:cNvSpPr/>
              <p:nvPr/>
            </p:nvSpPr>
            <p:spPr>
              <a:xfrm>
                <a:off x="4109813" y="4183337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0" name="三角形 159">
                <a:extLst>
                  <a:ext uri="{FF2B5EF4-FFF2-40B4-BE49-F238E27FC236}">
                    <a16:creationId xmlns:a16="http://schemas.microsoft.com/office/drawing/2014/main" id="{D09E0972-5413-7648-876D-5BC28C799C4C}"/>
                  </a:ext>
                </a:extLst>
              </p:cNvPr>
              <p:cNvSpPr/>
              <p:nvPr/>
            </p:nvSpPr>
            <p:spPr>
              <a:xfrm>
                <a:off x="4564216" y="419718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1" name="三角形 160">
                <a:extLst>
                  <a:ext uri="{FF2B5EF4-FFF2-40B4-BE49-F238E27FC236}">
                    <a16:creationId xmlns:a16="http://schemas.microsoft.com/office/drawing/2014/main" id="{BDDC8B13-98AC-EB41-835E-A0ED68248692}"/>
                  </a:ext>
                </a:extLst>
              </p:cNvPr>
              <p:cNvSpPr/>
              <p:nvPr/>
            </p:nvSpPr>
            <p:spPr>
              <a:xfrm>
                <a:off x="5043839" y="4137596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2" name="三角形 161">
                <a:extLst>
                  <a:ext uri="{FF2B5EF4-FFF2-40B4-BE49-F238E27FC236}">
                    <a16:creationId xmlns:a16="http://schemas.microsoft.com/office/drawing/2014/main" id="{612EE24C-0A28-3646-B09B-EF80693A7C4F}"/>
                  </a:ext>
                </a:extLst>
              </p:cNvPr>
              <p:cNvSpPr/>
              <p:nvPr/>
            </p:nvSpPr>
            <p:spPr>
              <a:xfrm>
                <a:off x="5518645" y="4209002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3" name="三角形 162">
                <a:extLst>
                  <a:ext uri="{FF2B5EF4-FFF2-40B4-BE49-F238E27FC236}">
                    <a16:creationId xmlns:a16="http://schemas.microsoft.com/office/drawing/2014/main" id="{AD189497-8AFD-684D-B955-C7FE1A094279}"/>
                  </a:ext>
                </a:extLst>
              </p:cNvPr>
              <p:cNvSpPr/>
              <p:nvPr/>
            </p:nvSpPr>
            <p:spPr>
              <a:xfrm>
                <a:off x="5997123" y="4271051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4" name="三角形 163">
                <a:extLst>
                  <a:ext uri="{FF2B5EF4-FFF2-40B4-BE49-F238E27FC236}">
                    <a16:creationId xmlns:a16="http://schemas.microsoft.com/office/drawing/2014/main" id="{66E1695A-38B5-5E4A-BABC-50C0A3DD1BF6}"/>
                  </a:ext>
                </a:extLst>
              </p:cNvPr>
              <p:cNvSpPr/>
              <p:nvPr/>
            </p:nvSpPr>
            <p:spPr>
              <a:xfrm>
                <a:off x="6468257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5" name="三角形 164">
                <a:extLst>
                  <a:ext uri="{FF2B5EF4-FFF2-40B4-BE49-F238E27FC236}">
                    <a16:creationId xmlns:a16="http://schemas.microsoft.com/office/drawing/2014/main" id="{5F38126F-0BC7-E84A-966C-B0DE3E2AA8BB}"/>
                  </a:ext>
                </a:extLst>
              </p:cNvPr>
              <p:cNvSpPr/>
              <p:nvPr/>
            </p:nvSpPr>
            <p:spPr>
              <a:xfrm>
                <a:off x="694306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6" name="三角形 165">
                <a:extLst>
                  <a:ext uri="{FF2B5EF4-FFF2-40B4-BE49-F238E27FC236}">
                    <a16:creationId xmlns:a16="http://schemas.microsoft.com/office/drawing/2014/main" id="{DFE337E7-D824-0646-9409-8DBBCC181E9C}"/>
                  </a:ext>
                </a:extLst>
              </p:cNvPr>
              <p:cNvSpPr/>
              <p:nvPr/>
            </p:nvSpPr>
            <p:spPr>
              <a:xfrm>
                <a:off x="7422108" y="4290255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7" name="三角形 166">
                <a:extLst>
                  <a:ext uri="{FF2B5EF4-FFF2-40B4-BE49-F238E27FC236}">
                    <a16:creationId xmlns:a16="http://schemas.microsoft.com/office/drawing/2014/main" id="{07F7FB2D-4D27-8A4F-B4F3-85ECB20E16C2}"/>
                  </a:ext>
                </a:extLst>
              </p:cNvPr>
              <p:cNvSpPr/>
              <p:nvPr/>
            </p:nvSpPr>
            <p:spPr>
              <a:xfrm>
                <a:off x="7890612" y="4289774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sp>
            <p:nvSpPr>
              <p:cNvPr id="168" name="三角形 167">
                <a:extLst>
                  <a:ext uri="{FF2B5EF4-FFF2-40B4-BE49-F238E27FC236}">
                    <a16:creationId xmlns:a16="http://schemas.microsoft.com/office/drawing/2014/main" id="{1433B73D-5E28-D345-BF0A-F3F1B3130CC5}"/>
                  </a:ext>
                </a:extLst>
              </p:cNvPr>
              <p:cNvSpPr/>
              <p:nvPr/>
            </p:nvSpPr>
            <p:spPr>
              <a:xfrm>
                <a:off x="8370833" y="4280870"/>
                <a:ext cx="71977" cy="62049"/>
              </a:xfrm>
              <a:prstGeom prst="triangle">
                <a:avLst/>
              </a:prstGeom>
              <a:grp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</p:grpSp>
        <p:sp>
          <p:nvSpPr>
            <p:cNvPr id="110" name="フリーフォーム 109">
              <a:extLst>
                <a:ext uri="{FF2B5EF4-FFF2-40B4-BE49-F238E27FC236}">
                  <a16:creationId xmlns:a16="http://schemas.microsoft.com/office/drawing/2014/main" id="{79D6A65A-15B5-E240-8B10-3E1975C863BA}"/>
                </a:ext>
              </a:extLst>
            </p:cNvPr>
            <p:cNvSpPr/>
            <p:nvPr/>
          </p:nvSpPr>
          <p:spPr>
            <a:xfrm>
              <a:off x="3187337" y="4183380"/>
              <a:ext cx="5218612" cy="150223"/>
            </a:xfrm>
            <a:custGeom>
              <a:avLst/>
              <a:gdLst>
                <a:gd name="connsiteX0" fmla="*/ 0 w 5218612"/>
                <a:gd name="connsiteY0" fmla="*/ 133894 h 150223"/>
                <a:gd name="connsiteX1" fmla="*/ 470263 w 5218612"/>
                <a:gd name="connsiteY1" fmla="*/ 97971 h 150223"/>
                <a:gd name="connsiteX2" fmla="*/ 947057 w 5218612"/>
                <a:gd name="connsiteY2" fmla="*/ 39189 h 150223"/>
                <a:gd name="connsiteX3" fmla="*/ 1407523 w 5218612"/>
                <a:gd name="connsiteY3" fmla="*/ 48986 h 150223"/>
                <a:gd name="connsiteX4" fmla="*/ 1894114 w 5218612"/>
                <a:gd name="connsiteY4" fmla="*/ 0 h 150223"/>
                <a:gd name="connsiteX5" fmla="*/ 2364377 w 5218612"/>
                <a:gd name="connsiteY5" fmla="*/ 65314 h 150223"/>
                <a:gd name="connsiteX6" fmla="*/ 2841172 w 5218612"/>
                <a:gd name="connsiteY6" fmla="*/ 130629 h 150223"/>
                <a:gd name="connsiteX7" fmla="*/ 3317966 w 5218612"/>
                <a:gd name="connsiteY7" fmla="*/ 137160 h 150223"/>
                <a:gd name="connsiteX8" fmla="*/ 3788229 w 5218612"/>
                <a:gd name="connsiteY8" fmla="*/ 133894 h 150223"/>
                <a:gd name="connsiteX9" fmla="*/ 4271554 w 5218612"/>
                <a:gd name="connsiteY9" fmla="*/ 150223 h 150223"/>
                <a:gd name="connsiteX10" fmla="*/ 4741817 w 5218612"/>
                <a:gd name="connsiteY10" fmla="*/ 150223 h 150223"/>
                <a:gd name="connsiteX11" fmla="*/ 5218612 w 5218612"/>
                <a:gd name="connsiteY11" fmla="*/ 133894 h 150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18612" h="150223">
                  <a:moveTo>
                    <a:pt x="0" y="133894"/>
                  </a:moveTo>
                  <a:lnTo>
                    <a:pt x="470263" y="97971"/>
                  </a:lnTo>
                  <a:lnTo>
                    <a:pt x="947057" y="39189"/>
                  </a:lnTo>
                  <a:lnTo>
                    <a:pt x="1407523" y="48986"/>
                  </a:lnTo>
                  <a:lnTo>
                    <a:pt x="1894114" y="0"/>
                  </a:lnTo>
                  <a:lnTo>
                    <a:pt x="2364377" y="65314"/>
                  </a:lnTo>
                  <a:lnTo>
                    <a:pt x="2841172" y="130629"/>
                  </a:lnTo>
                  <a:lnTo>
                    <a:pt x="3317966" y="137160"/>
                  </a:lnTo>
                  <a:lnTo>
                    <a:pt x="3788229" y="133894"/>
                  </a:lnTo>
                  <a:lnTo>
                    <a:pt x="4271554" y="150223"/>
                  </a:lnTo>
                  <a:lnTo>
                    <a:pt x="4741817" y="150223"/>
                  </a:lnTo>
                  <a:lnTo>
                    <a:pt x="5218612" y="133894"/>
                  </a:lnTo>
                </a:path>
              </a:pathLst>
            </a:cu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ja-JP" altLang="en-US" b="1"/>
            </a:p>
          </p:txBody>
        </p: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B9A68453-95E1-5645-AF26-343DFDCCD3E1}"/>
                </a:ext>
              </a:extLst>
            </p:cNvPr>
            <p:cNvGrpSpPr/>
            <p:nvPr/>
          </p:nvGrpSpPr>
          <p:grpSpPr>
            <a:xfrm>
              <a:off x="2940192" y="2260979"/>
              <a:ext cx="5707939" cy="3098042"/>
              <a:chOff x="2940192" y="2260979"/>
              <a:chExt cx="5707939" cy="3098042"/>
            </a:xfrm>
          </p:grpSpPr>
          <p:sp>
            <p:nvSpPr>
              <p:cNvPr id="137" name="フリーフォーム 136">
                <a:extLst>
                  <a:ext uri="{FF2B5EF4-FFF2-40B4-BE49-F238E27FC236}">
                    <a16:creationId xmlns:a16="http://schemas.microsoft.com/office/drawing/2014/main" id="{0C33B969-AAE1-7A4A-BE92-11DC33631094}"/>
                  </a:ext>
                </a:extLst>
              </p:cNvPr>
              <p:cNvSpPr/>
              <p:nvPr/>
            </p:nvSpPr>
            <p:spPr>
              <a:xfrm>
                <a:off x="2943367" y="2260979"/>
                <a:ext cx="5704764" cy="3098042"/>
              </a:xfrm>
              <a:custGeom>
                <a:avLst/>
                <a:gdLst>
                  <a:gd name="connsiteX0" fmla="*/ 0 w 5704764"/>
                  <a:gd name="connsiteY0" fmla="*/ 0 h 3098042"/>
                  <a:gd name="connsiteX1" fmla="*/ 0 w 5704764"/>
                  <a:gd name="connsiteY1" fmla="*/ 3098042 h 3098042"/>
                  <a:gd name="connsiteX2" fmla="*/ 5704764 w 5704764"/>
                  <a:gd name="connsiteY2" fmla="*/ 3098042 h 3098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704764" h="3098042">
                    <a:moveTo>
                      <a:pt x="0" y="0"/>
                    </a:moveTo>
                    <a:lnTo>
                      <a:pt x="0" y="3098042"/>
                    </a:lnTo>
                    <a:lnTo>
                      <a:pt x="5704764" y="3098042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b="1"/>
              </a:p>
            </p:txBody>
          </p:sp>
          <p:cxnSp>
            <p:nvCxnSpPr>
              <p:cNvPr id="138" name="直線コネクタ 137">
                <a:extLst>
                  <a:ext uri="{FF2B5EF4-FFF2-40B4-BE49-F238E27FC236}">
                    <a16:creationId xmlns:a16="http://schemas.microsoft.com/office/drawing/2014/main" id="{66241A66-97A4-9247-B743-EF9991A52377}"/>
                  </a:ext>
                </a:extLst>
              </p:cNvPr>
              <p:cNvCxnSpPr/>
              <p:nvPr/>
            </p:nvCxnSpPr>
            <p:spPr>
              <a:xfrm>
                <a:off x="2940192" y="226828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>
                <a:extLst>
                  <a:ext uri="{FF2B5EF4-FFF2-40B4-BE49-F238E27FC236}">
                    <a16:creationId xmlns:a16="http://schemas.microsoft.com/office/drawing/2014/main" id="{A6806827-0CC5-9E4E-ABA5-19885435AE86}"/>
                  </a:ext>
                </a:extLst>
              </p:cNvPr>
              <p:cNvCxnSpPr/>
              <p:nvPr/>
            </p:nvCxnSpPr>
            <p:spPr>
              <a:xfrm>
                <a:off x="2940192" y="2709499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直線コネクタ 139">
                <a:extLst>
                  <a:ext uri="{FF2B5EF4-FFF2-40B4-BE49-F238E27FC236}">
                    <a16:creationId xmlns:a16="http://schemas.microsoft.com/office/drawing/2014/main" id="{3325ADF5-7203-B747-8ADC-01C48A4C7A6D}"/>
                  </a:ext>
                </a:extLst>
              </p:cNvPr>
              <p:cNvCxnSpPr/>
              <p:nvPr/>
            </p:nvCxnSpPr>
            <p:spPr>
              <a:xfrm>
                <a:off x="2940192" y="3150717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線コネクタ 140">
                <a:extLst>
                  <a:ext uri="{FF2B5EF4-FFF2-40B4-BE49-F238E27FC236}">
                    <a16:creationId xmlns:a16="http://schemas.microsoft.com/office/drawing/2014/main" id="{66C21AB6-066E-144C-BDFB-D12EA949EA6F}"/>
                  </a:ext>
                </a:extLst>
              </p:cNvPr>
              <p:cNvCxnSpPr/>
              <p:nvPr/>
            </p:nvCxnSpPr>
            <p:spPr>
              <a:xfrm>
                <a:off x="2940192" y="3591935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2CC1F4CD-0439-F546-A31B-A2129F3066F9}"/>
                  </a:ext>
                </a:extLst>
              </p:cNvPr>
              <p:cNvCxnSpPr/>
              <p:nvPr/>
            </p:nvCxnSpPr>
            <p:spPr>
              <a:xfrm>
                <a:off x="2940192" y="4033153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線コネクタ 142">
                <a:extLst>
                  <a:ext uri="{FF2B5EF4-FFF2-40B4-BE49-F238E27FC236}">
                    <a16:creationId xmlns:a16="http://schemas.microsoft.com/office/drawing/2014/main" id="{76971314-6885-C844-A7D2-A193BA8FF7EC}"/>
                  </a:ext>
                </a:extLst>
              </p:cNvPr>
              <p:cNvCxnSpPr/>
              <p:nvPr/>
            </p:nvCxnSpPr>
            <p:spPr>
              <a:xfrm>
                <a:off x="2940192" y="4474371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コネクタ 143">
                <a:extLst>
                  <a:ext uri="{FF2B5EF4-FFF2-40B4-BE49-F238E27FC236}">
                    <a16:creationId xmlns:a16="http://schemas.microsoft.com/office/drawing/2014/main" id="{0E5B24B5-95B6-BE48-B5ED-79240E5A5C24}"/>
                  </a:ext>
                </a:extLst>
              </p:cNvPr>
              <p:cNvCxnSpPr/>
              <p:nvPr/>
            </p:nvCxnSpPr>
            <p:spPr>
              <a:xfrm>
                <a:off x="2940192" y="4915590"/>
                <a:ext cx="6318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線コネクタ 144">
                <a:extLst>
                  <a:ext uri="{FF2B5EF4-FFF2-40B4-BE49-F238E27FC236}">
                    <a16:creationId xmlns:a16="http://schemas.microsoft.com/office/drawing/2014/main" id="{D3B361D3-FA4A-464A-85F0-0E4F0619CCE1}"/>
                  </a:ext>
                </a:extLst>
              </p:cNvPr>
              <p:cNvCxnSpPr/>
              <p:nvPr/>
            </p:nvCxnSpPr>
            <p:spPr>
              <a:xfrm>
                <a:off x="318733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D4913E65-74E1-E745-961F-B680AC87A2A8}"/>
                  </a:ext>
                </a:extLst>
              </p:cNvPr>
              <p:cNvCxnSpPr/>
              <p:nvPr/>
            </p:nvCxnSpPr>
            <p:spPr>
              <a:xfrm>
                <a:off x="366147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063A96E7-AFB5-B145-A3D4-EFCB4A10A52A}"/>
                  </a:ext>
                </a:extLst>
              </p:cNvPr>
              <p:cNvCxnSpPr/>
              <p:nvPr/>
            </p:nvCxnSpPr>
            <p:spPr>
              <a:xfrm>
                <a:off x="413561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直線コネクタ 147">
                <a:extLst>
                  <a:ext uri="{FF2B5EF4-FFF2-40B4-BE49-F238E27FC236}">
                    <a16:creationId xmlns:a16="http://schemas.microsoft.com/office/drawing/2014/main" id="{CE24F502-2AC4-EB4A-BD94-669C92A115CA}"/>
                  </a:ext>
                </a:extLst>
              </p:cNvPr>
              <p:cNvCxnSpPr/>
              <p:nvPr/>
            </p:nvCxnSpPr>
            <p:spPr>
              <a:xfrm>
                <a:off x="460975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線コネクタ 148">
                <a:extLst>
                  <a:ext uri="{FF2B5EF4-FFF2-40B4-BE49-F238E27FC236}">
                    <a16:creationId xmlns:a16="http://schemas.microsoft.com/office/drawing/2014/main" id="{E71056A5-D82C-EC49-91D1-0C0509454E68}"/>
                  </a:ext>
                </a:extLst>
              </p:cNvPr>
              <p:cNvCxnSpPr/>
              <p:nvPr/>
            </p:nvCxnSpPr>
            <p:spPr>
              <a:xfrm>
                <a:off x="508388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直線コネクタ 149">
                <a:extLst>
                  <a:ext uri="{FF2B5EF4-FFF2-40B4-BE49-F238E27FC236}">
                    <a16:creationId xmlns:a16="http://schemas.microsoft.com/office/drawing/2014/main" id="{2683FB5D-E0F6-334F-8B77-F8B06DD4F0BE}"/>
                  </a:ext>
                </a:extLst>
              </p:cNvPr>
              <p:cNvCxnSpPr/>
              <p:nvPr/>
            </p:nvCxnSpPr>
            <p:spPr>
              <a:xfrm>
                <a:off x="555802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00E0676E-A78C-9B4C-9C96-929096667773}"/>
                  </a:ext>
                </a:extLst>
              </p:cNvPr>
              <p:cNvCxnSpPr/>
              <p:nvPr/>
            </p:nvCxnSpPr>
            <p:spPr>
              <a:xfrm>
                <a:off x="6032165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10C7FB4A-68A2-9340-951B-012224105CF3}"/>
                  </a:ext>
                </a:extLst>
              </p:cNvPr>
              <p:cNvCxnSpPr/>
              <p:nvPr/>
            </p:nvCxnSpPr>
            <p:spPr>
              <a:xfrm>
                <a:off x="6506303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線コネクタ 152">
                <a:extLst>
                  <a:ext uri="{FF2B5EF4-FFF2-40B4-BE49-F238E27FC236}">
                    <a16:creationId xmlns:a16="http://schemas.microsoft.com/office/drawing/2014/main" id="{9CF73B7E-9478-314A-B18C-00ECD59A5FF7}"/>
                  </a:ext>
                </a:extLst>
              </p:cNvPr>
              <p:cNvCxnSpPr/>
              <p:nvPr/>
            </p:nvCxnSpPr>
            <p:spPr>
              <a:xfrm>
                <a:off x="6980441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EE28E0AB-BA9E-0140-8036-CC4A43A28C0D}"/>
                  </a:ext>
                </a:extLst>
              </p:cNvPr>
              <p:cNvCxnSpPr/>
              <p:nvPr/>
            </p:nvCxnSpPr>
            <p:spPr>
              <a:xfrm>
                <a:off x="745457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線コネクタ 154">
                <a:extLst>
                  <a:ext uri="{FF2B5EF4-FFF2-40B4-BE49-F238E27FC236}">
                    <a16:creationId xmlns:a16="http://schemas.microsoft.com/office/drawing/2014/main" id="{CCFB8416-3351-3E49-85A4-7948439FB686}"/>
                  </a:ext>
                </a:extLst>
              </p:cNvPr>
              <p:cNvCxnSpPr/>
              <p:nvPr/>
            </p:nvCxnSpPr>
            <p:spPr>
              <a:xfrm>
                <a:off x="7928717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コネクタ 155">
                <a:extLst>
                  <a:ext uri="{FF2B5EF4-FFF2-40B4-BE49-F238E27FC236}">
                    <a16:creationId xmlns:a16="http://schemas.microsoft.com/office/drawing/2014/main" id="{D36BD882-0615-FE4A-84CD-AAEB72CD01EA}"/>
                  </a:ext>
                </a:extLst>
              </p:cNvPr>
              <p:cNvCxnSpPr/>
              <p:nvPr/>
            </p:nvCxnSpPr>
            <p:spPr>
              <a:xfrm>
                <a:off x="8402859" y="5286375"/>
                <a:ext cx="0" cy="7264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956E6185-12FE-F940-9CCB-A29EBF7FF3C8}"/>
                </a:ext>
              </a:extLst>
            </p:cNvPr>
            <p:cNvSpPr txBox="1"/>
            <p:nvPr/>
          </p:nvSpPr>
          <p:spPr>
            <a:xfrm>
              <a:off x="288643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1994</a:t>
              </a:r>
              <a:endParaRPr lang="ja-JP" altLang="en-US" sz="1400" b="1"/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870C2AA8-E671-FC41-BFAA-C6400A59A5D9}"/>
                </a:ext>
              </a:extLst>
            </p:cNvPr>
            <p:cNvSpPr txBox="1"/>
            <p:nvPr/>
          </p:nvSpPr>
          <p:spPr>
            <a:xfrm>
              <a:off x="3365185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1996</a:t>
              </a:r>
              <a:endParaRPr lang="ja-JP" altLang="en-US" sz="1400" b="1"/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F1C30BA1-5AA4-9F45-BD88-727D6D9E66F6}"/>
                </a:ext>
              </a:extLst>
            </p:cNvPr>
            <p:cNvSpPr txBox="1"/>
            <p:nvPr/>
          </p:nvSpPr>
          <p:spPr>
            <a:xfrm>
              <a:off x="3843936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1998</a:t>
              </a:r>
              <a:endParaRPr lang="ja-JP" altLang="en-US" sz="1400" b="1"/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2BEB47C2-C761-0E43-A906-13FB9E5CF392}"/>
                </a:ext>
              </a:extLst>
            </p:cNvPr>
            <p:cNvSpPr txBox="1"/>
            <p:nvPr/>
          </p:nvSpPr>
          <p:spPr>
            <a:xfrm>
              <a:off x="4322687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2000</a:t>
              </a:r>
              <a:endParaRPr lang="ja-JP" altLang="en-US" sz="1400" b="1"/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C8584750-9596-EF45-A034-B6631CE41A7F}"/>
                </a:ext>
              </a:extLst>
            </p:cNvPr>
            <p:cNvSpPr txBox="1"/>
            <p:nvPr/>
          </p:nvSpPr>
          <p:spPr>
            <a:xfrm>
              <a:off x="480143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2002</a:t>
              </a:r>
              <a:endParaRPr lang="ja-JP" altLang="en-US" sz="1400" b="1"/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4C3FCF57-8DD3-D44F-8694-0F75760D3CC9}"/>
                </a:ext>
              </a:extLst>
            </p:cNvPr>
            <p:cNvSpPr txBox="1"/>
            <p:nvPr/>
          </p:nvSpPr>
          <p:spPr>
            <a:xfrm>
              <a:off x="5280189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2004</a:t>
              </a:r>
              <a:endParaRPr lang="ja-JP" altLang="en-US" sz="1400" b="1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627EFD2C-648B-1540-BB49-0DAD415E0C92}"/>
                </a:ext>
              </a:extLst>
            </p:cNvPr>
            <p:cNvSpPr txBox="1"/>
            <p:nvPr/>
          </p:nvSpPr>
          <p:spPr>
            <a:xfrm>
              <a:off x="5758940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2006</a:t>
              </a:r>
              <a:endParaRPr lang="ja-JP" altLang="en-US" sz="1400" b="1"/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7F1F5CD7-D853-B440-9829-F695BCF142E5}"/>
                </a:ext>
              </a:extLst>
            </p:cNvPr>
            <p:cNvSpPr txBox="1"/>
            <p:nvPr/>
          </p:nvSpPr>
          <p:spPr>
            <a:xfrm>
              <a:off x="6237691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2008</a:t>
              </a:r>
              <a:endParaRPr lang="ja-JP" altLang="en-US" sz="1400" b="1"/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5B90296-ACAC-8443-81AD-56BF24ECA602}"/>
                </a:ext>
              </a:extLst>
            </p:cNvPr>
            <p:cNvSpPr txBox="1"/>
            <p:nvPr/>
          </p:nvSpPr>
          <p:spPr>
            <a:xfrm>
              <a:off x="6716442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2010</a:t>
              </a:r>
              <a:endParaRPr lang="ja-JP" altLang="en-US" sz="1400" b="1"/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FC786DA4-026B-F34A-980E-E68F483A84A1}"/>
                </a:ext>
              </a:extLst>
            </p:cNvPr>
            <p:cNvSpPr txBox="1"/>
            <p:nvPr/>
          </p:nvSpPr>
          <p:spPr>
            <a:xfrm>
              <a:off x="7195193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2012</a:t>
              </a:r>
              <a:endParaRPr lang="ja-JP" altLang="en-US" sz="1400" b="1"/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FEAF746A-BE4F-B24B-B594-54BE9D89EEF6}"/>
                </a:ext>
              </a:extLst>
            </p:cNvPr>
            <p:cNvSpPr txBox="1"/>
            <p:nvPr/>
          </p:nvSpPr>
          <p:spPr>
            <a:xfrm>
              <a:off x="7673944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2014</a:t>
              </a:r>
              <a:endParaRPr lang="ja-JP" altLang="en-US" sz="1400" b="1"/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74289610-38F3-A74A-8157-ED3A9779B209}"/>
                </a:ext>
              </a:extLst>
            </p:cNvPr>
            <p:cNvSpPr txBox="1"/>
            <p:nvPr/>
          </p:nvSpPr>
          <p:spPr>
            <a:xfrm>
              <a:off x="8152698" y="5402873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400" b="1" dirty="0"/>
                <a:t>2016</a:t>
              </a:r>
              <a:endParaRPr lang="ja-JP" altLang="en-US" sz="1400" b="1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DB8A6041-ECFC-5648-9A04-34F94B037381}"/>
                </a:ext>
              </a:extLst>
            </p:cNvPr>
            <p:cNvSpPr txBox="1"/>
            <p:nvPr/>
          </p:nvSpPr>
          <p:spPr>
            <a:xfrm>
              <a:off x="2382059" y="4784734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2,000</a:t>
              </a:r>
              <a:endParaRPr lang="ja-JP" altLang="en-US" sz="1400" b="1"/>
            </a:p>
          </p:txBody>
        </p:sp>
        <p:sp>
          <p:nvSpPr>
            <p:cNvPr id="125" name="テキスト ボックス 124">
              <a:extLst>
                <a:ext uri="{FF2B5EF4-FFF2-40B4-BE49-F238E27FC236}">
                  <a16:creationId xmlns:a16="http://schemas.microsoft.com/office/drawing/2014/main" id="{2D5E0F01-115C-534D-84F2-676D0D1FF900}"/>
                </a:ext>
              </a:extLst>
            </p:cNvPr>
            <p:cNvSpPr txBox="1"/>
            <p:nvPr/>
          </p:nvSpPr>
          <p:spPr>
            <a:xfrm>
              <a:off x="2382059" y="434185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4,000</a:t>
              </a:r>
              <a:endParaRPr lang="ja-JP" altLang="en-US" sz="1400" b="1"/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DEA5F524-BE1C-594B-8734-AD18172EFF2E}"/>
                </a:ext>
              </a:extLst>
            </p:cNvPr>
            <p:cNvSpPr txBox="1"/>
            <p:nvPr/>
          </p:nvSpPr>
          <p:spPr>
            <a:xfrm>
              <a:off x="2382059" y="3898966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6,000</a:t>
              </a:r>
              <a:endParaRPr lang="ja-JP" altLang="en-US" sz="1400" b="1"/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4CC7A553-B5EE-BC45-AED4-7BD444115016}"/>
                </a:ext>
              </a:extLst>
            </p:cNvPr>
            <p:cNvSpPr txBox="1"/>
            <p:nvPr/>
          </p:nvSpPr>
          <p:spPr>
            <a:xfrm>
              <a:off x="2382059" y="3456081"/>
              <a:ext cx="5966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8,000</a:t>
              </a:r>
              <a:endParaRPr lang="ja-JP" altLang="en-US" sz="1400" b="1"/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A921CF66-6849-C04D-A354-A619116C877F}"/>
                </a:ext>
              </a:extLst>
            </p:cNvPr>
            <p:cNvSpPr txBox="1"/>
            <p:nvPr/>
          </p:nvSpPr>
          <p:spPr>
            <a:xfrm>
              <a:off x="2290687" y="301319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10,000</a:t>
              </a:r>
              <a:endParaRPr lang="ja-JP" altLang="en-US" sz="1400" b="1"/>
            </a:p>
          </p:txBody>
        </p:sp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05A4F814-D69C-EE4A-A46D-1FFD3F2377F6}"/>
                </a:ext>
              </a:extLst>
            </p:cNvPr>
            <p:cNvSpPr txBox="1"/>
            <p:nvPr/>
          </p:nvSpPr>
          <p:spPr>
            <a:xfrm>
              <a:off x="2290687" y="2570311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12,000</a:t>
              </a:r>
              <a:endParaRPr lang="ja-JP" altLang="en-US" sz="1400" b="1"/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EF6E143A-2859-FB47-939A-27C167399456}"/>
                </a:ext>
              </a:extLst>
            </p:cNvPr>
            <p:cNvSpPr txBox="1"/>
            <p:nvPr/>
          </p:nvSpPr>
          <p:spPr>
            <a:xfrm>
              <a:off x="2290687" y="2127426"/>
              <a:ext cx="6880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14,000</a:t>
              </a:r>
              <a:endParaRPr lang="ja-JP" altLang="en-US" sz="1400" b="1"/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98D0CAA7-DEC1-CD49-9625-3363FC849748}"/>
                </a:ext>
              </a:extLst>
            </p:cNvPr>
            <p:cNvSpPr txBox="1"/>
            <p:nvPr/>
          </p:nvSpPr>
          <p:spPr>
            <a:xfrm>
              <a:off x="2694644" y="5223367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ja-JP" sz="1400" b="1" dirty="0"/>
                <a:t>0</a:t>
              </a:r>
              <a:endParaRPr lang="ja-JP" altLang="en-US" sz="1400" b="1"/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0A57DA3D-6CC5-ED47-B0AA-B2D60E9DA910}"/>
                </a:ext>
              </a:extLst>
            </p:cNvPr>
            <p:cNvSpPr txBox="1"/>
            <p:nvPr/>
          </p:nvSpPr>
          <p:spPr>
            <a:xfrm>
              <a:off x="8630140" y="2281314"/>
              <a:ext cx="6497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Total</a:t>
              </a:r>
              <a:endParaRPr lang="ja-JP" altLang="en-US" b="1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D480245D-EE34-D64A-93BB-4C3FAC1B6382}"/>
                </a:ext>
              </a:extLst>
            </p:cNvPr>
            <p:cNvSpPr txBox="1"/>
            <p:nvPr/>
          </p:nvSpPr>
          <p:spPr>
            <a:xfrm>
              <a:off x="8630140" y="3298271"/>
              <a:ext cx="1666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smtClean="0"/>
                <a:t>Private </a:t>
              </a:r>
              <a:r>
                <a:rPr lang="en-US" altLang="ja-JP" b="1" dirty="0"/>
                <a:t>practice</a:t>
              </a:r>
              <a:endParaRPr lang="ja-JP" altLang="en-US" b="1" dirty="0"/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3628207B-4940-E245-9D48-F38656E0D1B9}"/>
                </a:ext>
              </a:extLst>
            </p:cNvPr>
            <p:cNvSpPr txBox="1"/>
            <p:nvPr/>
          </p:nvSpPr>
          <p:spPr>
            <a:xfrm>
              <a:off x="8628028" y="4119904"/>
              <a:ext cx="972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b="1" dirty="0"/>
                <a:t>Hospital</a:t>
              </a:r>
              <a:endParaRPr lang="ja-JP" altLang="en-US" b="1"/>
            </a:p>
          </p:txBody>
        </p:sp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B097815A-242D-1B44-A0E3-D1CD7DE19683}"/>
                </a:ext>
              </a:extLst>
            </p:cNvPr>
            <p:cNvSpPr txBox="1"/>
            <p:nvPr/>
          </p:nvSpPr>
          <p:spPr>
            <a:xfrm>
              <a:off x="8628028" y="5405834"/>
              <a:ext cx="558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(year)</a:t>
              </a:r>
              <a:endParaRPr lang="ja-JP" altLang="en-US" sz="1200" b="1"/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6BAF181F-7444-D949-9A69-9674C88B122D}"/>
                </a:ext>
              </a:extLst>
            </p:cNvPr>
            <p:cNvSpPr txBox="1"/>
            <p:nvPr/>
          </p:nvSpPr>
          <p:spPr>
            <a:xfrm>
              <a:off x="2640142" y="1867188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200" b="1" dirty="0"/>
                <a:t>(n)</a:t>
              </a:r>
              <a:endParaRPr lang="ja-JP" altLang="en-US" sz="1200" b="1"/>
            </a:p>
          </p:txBody>
        </p:sp>
      </p:grpSp>
    </p:spTree>
    <p:extLst>
      <p:ext uri="{BB962C8B-B14F-4D97-AF65-F5344CB8AC3E}">
        <p14:creationId xmlns:p14="http://schemas.microsoft.com/office/powerpoint/2010/main" val="212303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B8431-3322-2642-88E9-7B724EE3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JJO</a:t>
            </a:r>
            <a:r>
              <a:rPr kumimoji="1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引用論文の掲載誌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3200" b="1" dirty="0"/>
              <a:t>Publications of papers citing JJO</a:t>
            </a:r>
            <a:endParaRPr lang="ja-JP" altLang="en-US" sz="3200" b="1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552E3FB1-C614-7A40-A4A4-32DEC1D99D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054572"/>
              </p:ext>
            </p:extLst>
          </p:nvPr>
        </p:nvGraphicFramePr>
        <p:xfrm>
          <a:off x="470535" y="1842820"/>
          <a:ext cx="8410576" cy="383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84">
                  <a:extLst>
                    <a:ext uri="{9D8B030D-6E8A-4147-A177-3AD203B41FA5}">
                      <a16:colId xmlns:a16="http://schemas.microsoft.com/office/drawing/2014/main" val="887220332"/>
                    </a:ext>
                  </a:extLst>
                </a:gridCol>
                <a:gridCol w="5738559">
                  <a:extLst>
                    <a:ext uri="{9D8B030D-6E8A-4147-A177-3AD203B41FA5}">
                      <a16:colId xmlns:a16="http://schemas.microsoft.com/office/drawing/2014/main" val="173290730"/>
                    </a:ext>
                  </a:extLst>
                </a:gridCol>
                <a:gridCol w="1811233">
                  <a:extLst>
                    <a:ext uri="{9D8B030D-6E8A-4147-A177-3AD203B41FA5}">
                      <a16:colId xmlns:a16="http://schemas.microsoft.com/office/drawing/2014/main" val="2585030084"/>
                    </a:ext>
                  </a:extLst>
                </a:gridCol>
              </a:tblGrid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Rank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Journal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Citing articles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071338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Investigative Ophthalmology and Visual Science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1892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68525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Japanese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1653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68635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3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British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913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828736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4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American Journal of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895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370539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/>
                        <a:t>Graefe’s</a:t>
                      </a:r>
                      <a:r>
                        <a:rPr kumimoji="1" lang="en-US" altLang="ja-JP" sz="1600" dirty="0"/>
                        <a:t> Archive for Clinical and Experimental 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870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21668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Experimental </a:t>
                      </a:r>
                      <a:r>
                        <a:rPr kumimoji="1" lang="en-US" altLang="ja-JP" sz="1600"/>
                        <a:t>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777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063135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7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Retina. The Journal of Retinal and Vitreous Diseases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683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710237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8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Ophthalmology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661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1394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9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Current Eye Research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610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338662"/>
                  </a:ext>
                </a:extLst>
              </a:tr>
              <a:tr h="3487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Acta </a:t>
                      </a:r>
                      <a:r>
                        <a:rPr kumimoji="1" lang="en-US" altLang="ja-JP" sz="1600" dirty="0" err="1"/>
                        <a:t>Ophthalmologica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589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03443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69738D-25F9-2B4A-A15B-75B4376AB0C1}"/>
              </a:ext>
            </a:extLst>
          </p:cNvPr>
          <p:cNvSpPr txBox="1"/>
          <p:nvPr/>
        </p:nvSpPr>
        <p:spPr>
          <a:xfrm>
            <a:off x="5791200" y="5831575"/>
            <a:ext cx="3522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N </a:t>
            </a:r>
            <a:r>
              <a:rPr lang="en-US" altLang="ja-JP" sz="1400" dirty="0" err="1"/>
              <a:t>Ohba</a:t>
            </a:r>
            <a:r>
              <a:rPr lang="en-US" altLang="ja-JP" sz="1400" dirty="0"/>
              <a:t>. J </a:t>
            </a:r>
            <a:r>
              <a:rPr lang="en-US" altLang="ja-JP" sz="1400" dirty="0" err="1"/>
              <a:t>Jpn</a:t>
            </a:r>
            <a:r>
              <a:rPr lang="en-US" altLang="ja-JP" sz="1400" dirty="0"/>
              <a:t> </a:t>
            </a:r>
            <a:r>
              <a:rPr lang="en-US" altLang="ja-JP" sz="1400" dirty="0" err="1"/>
              <a:t>Ophthalmol</a:t>
            </a:r>
            <a:r>
              <a:rPr lang="en-US" altLang="ja-JP" sz="1400" dirty="0"/>
              <a:t> Soc 123, 2019</a:t>
            </a:r>
            <a:endParaRPr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486804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B5B1015-D0DC-B344-88A5-7496E560A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2450" y="884451"/>
            <a:ext cx="10248900" cy="1309110"/>
          </a:xfrm>
        </p:spPr>
        <p:txBody>
          <a:bodyPr anchor="ctr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ja-JP" altLang="en-US" sz="44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3B4B9BF0-4540-BE46-970B-923FA4086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61333"/>
            <a:ext cx="9144000" cy="1655762"/>
          </a:xfrm>
        </p:spPr>
        <p:txBody>
          <a:bodyPr/>
          <a:lstStyle/>
          <a:p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“</a:t>
            </a:r>
            <a:r>
              <a:rPr lang="en-US" altLang="ja-JP" b="1" i="1" dirty="0" err="1">
                <a:latin typeface="Georgia" panose="02040502050405020303" pitchFamily="18" charset="0"/>
                <a:cs typeface="Times New Roman" panose="02020603050405020304" pitchFamily="18" charset="0"/>
              </a:rPr>
              <a:t>Glaucomatology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kumimoji="1"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Learn from patients and </a:t>
            </a:r>
            <a:r>
              <a:rPr lang="en-US" altLang="ja-JP" b="1" i="1" dirty="0">
                <a:latin typeface="Georgia" panose="02040502050405020303" pitchFamily="18" charset="0"/>
                <a:cs typeface="Times New Roman" panose="02020603050405020304" pitchFamily="18" charset="0"/>
              </a:rPr>
              <a:t>conduct research</a:t>
            </a:r>
            <a:endParaRPr kumimoji="1" lang="en-US" altLang="ja-JP" b="1" i="1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5A6484-3218-334E-B116-71BDCBE13FFA}"/>
              </a:ext>
            </a:extLst>
          </p:cNvPr>
          <p:cNvSpPr txBox="1"/>
          <p:nvPr/>
        </p:nvSpPr>
        <p:spPr>
          <a:xfrm>
            <a:off x="1080058" y="4382373"/>
            <a:ext cx="6723315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+mn-ea"/>
              </a:rPr>
              <a:t>金沢大学</a:t>
            </a:r>
            <a:r>
              <a:rPr lang="en-US" altLang="ja-JP" sz="3200" b="1" dirty="0">
                <a:latin typeface="+mn-ea"/>
              </a:rPr>
              <a:t> </a:t>
            </a:r>
            <a:r>
              <a:rPr lang="ja-JP" altLang="en-US" sz="3200" b="1" dirty="0">
                <a:latin typeface="+mn-ea"/>
              </a:rPr>
              <a:t>眼科</a:t>
            </a:r>
            <a:endParaRPr lang="en-US" altLang="ja-JP" sz="32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Department of Ophthalmology, Kanazawa University</a:t>
            </a:r>
          </a:p>
          <a:p>
            <a:pPr algn="ctr"/>
            <a:endParaRPr lang="en-US" altLang="ja-JP" sz="14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杉山</a:t>
            </a:r>
            <a:r>
              <a:rPr lang="en-US" altLang="ja-JP" sz="3600" b="1" dirty="0">
                <a:latin typeface="+mn-ea"/>
              </a:rPr>
              <a:t> </a:t>
            </a:r>
            <a:r>
              <a:rPr lang="ja-JP" altLang="en-US" sz="3600" b="1" dirty="0">
                <a:latin typeface="+mn-ea"/>
              </a:rPr>
              <a:t>和久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en-US" altLang="ja-JP" sz="2000" b="1" dirty="0">
                <a:latin typeface="+mn-ea"/>
              </a:rPr>
              <a:t>Kazuhisa Sugiyama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15461" y="225362"/>
            <a:ext cx="1261884" cy="52322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rgbClr val="FF0000"/>
                </a:solidFill>
              </a:rPr>
              <a:t>具体例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1ED5ED-482E-4276-A6E1-FC1B03BD2BB4}"/>
              </a:ext>
            </a:extLst>
          </p:cNvPr>
          <p:cNvSpPr txBox="1"/>
          <p:nvPr/>
        </p:nvSpPr>
        <p:spPr>
          <a:xfrm>
            <a:off x="6134582" y="5732198"/>
            <a:ext cx="273162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金沢大学眼科学講座　</a:t>
            </a:r>
            <a:endParaRPr kumimoji="1" lang="en-US" altLang="ja-JP" b="1" dirty="0"/>
          </a:p>
          <a:p>
            <a:r>
              <a:rPr kumimoji="1" lang="ja-JP" altLang="en-US" b="1" dirty="0"/>
              <a:t>杉山和久教授のご承諾を得ております。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11107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F9CB5-529C-9E4D-B67F-42EBCEAC0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4694" y="766745"/>
            <a:ext cx="9096124" cy="769231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000" b="1" spc="300" dirty="0">
                <a:latin typeface="Yu Gothic" panose="020B0400000000000000" pitchFamily="34" charset="-128"/>
                <a:ea typeface="Yu Gothic" panose="020B0400000000000000" pitchFamily="34" charset="-128"/>
              </a:rPr>
              <a:t>症例から学び研究する緑内障学</a:t>
            </a:r>
            <a:r>
              <a:rPr lang="en-US" altLang="ja-JP" b="1" dirty="0">
                <a:latin typeface="+mj-ea"/>
              </a:rPr>
              <a:t/>
            </a:r>
            <a:br>
              <a:rPr lang="en-US" altLang="ja-JP" b="1" dirty="0">
                <a:latin typeface="+mj-ea"/>
              </a:rPr>
            </a:br>
            <a:r>
              <a:rPr lang="en-US" altLang="ja-JP" sz="3100" b="1" dirty="0"/>
              <a:t>“</a:t>
            </a:r>
            <a:r>
              <a:rPr lang="en-US" altLang="ja-JP" sz="3100" b="1" dirty="0" err="1"/>
              <a:t>Glaucomatology</a:t>
            </a:r>
            <a:r>
              <a:rPr lang="en-US" altLang="ja-JP" sz="3100" b="1" dirty="0"/>
              <a:t>” learn from patients and conduct research</a:t>
            </a:r>
            <a:r>
              <a:rPr lang="ja-JP" altLang="en-US" sz="3100" b="1" dirty="0">
                <a:latin typeface="+mj-ea"/>
              </a:rPr>
              <a:t/>
            </a:r>
            <a:br>
              <a:rPr lang="ja-JP" altLang="en-US" sz="3100" b="1" dirty="0">
                <a:latin typeface="+mj-ea"/>
              </a:rPr>
            </a:br>
            <a:endParaRPr lang="ja-JP" altLang="en-US" sz="3100" b="1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00D05E9-129D-4E4F-97C8-8B177AC9E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018" y="1737360"/>
            <a:ext cx="8455963" cy="5024947"/>
          </a:xfrm>
        </p:spPr>
        <p:txBody>
          <a:bodyPr anchor="b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緑内障の進行と乳頭出血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progression and disc hemorrhage (DH)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眼圧日内変動の新しい検査とメカニズム        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Diurnal IOP variation– New examination </a:t>
            </a: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methods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and mechanisms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トラ</a:t>
            </a:r>
            <a:r>
              <a:rPr lang="ja-JP" altLang="en-US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べクレク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トミーと眼血流、合併症克服への道 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Trabeculectomy and ocular blood flow, road </a:t>
            </a: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to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overcoming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complications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4. 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後期緑内障眼への黄斑手術は要注意！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Caution!  Macular surgery to advanced glaucoma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426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422624"/>
              </p:ext>
            </p:extLst>
          </p:nvPr>
        </p:nvGraphicFramePr>
        <p:xfrm>
          <a:off x="528320" y="1966445"/>
          <a:ext cx="8260080" cy="42398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1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4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062"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Baseline patient characteristics</a:t>
                      </a:r>
                      <a:endParaRPr kumimoji="1" lang="en-US" altLang="ja-JP" sz="24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### cases</a:t>
                      </a:r>
                      <a:r>
                        <a:rPr kumimoji="1" lang="en-US" altLang="ja-JP" sz="2000" baseline="0" dirty="0"/>
                        <a:t>/ ### eyes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males (%),</a:t>
                      </a:r>
                      <a:r>
                        <a:rPr kumimoji="1" lang="en-US" altLang="ja-JP" sz="2000" baseline="0" dirty="0"/>
                        <a:t> females (%)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##%, ##% 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Age (years)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##.#±##.#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Visual acuity (</a:t>
                      </a:r>
                      <a:r>
                        <a:rPr kumimoji="1" lang="en-US" altLang="ja-JP" sz="2000" dirty="0" err="1"/>
                        <a:t>logMAR</a:t>
                      </a:r>
                      <a:r>
                        <a:rPr kumimoji="1" lang="en-US" altLang="ja-JP" sz="2000" dirty="0"/>
                        <a:t>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-##.#±#.##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Spherical equivalent</a:t>
                      </a:r>
                      <a:r>
                        <a:rPr kumimoji="1" lang="en-US" altLang="ja-JP" sz="2000" baseline="0" dirty="0"/>
                        <a:t> </a:t>
                      </a:r>
                      <a:r>
                        <a:rPr kumimoji="1" lang="en-US" altLang="ja-JP" sz="2000" dirty="0"/>
                        <a:t>(D,</a:t>
                      </a:r>
                      <a:r>
                        <a:rPr kumimoji="1" lang="en-US" altLang="ja-JP" sz="2000" baseline="0" dirty="0"/>
                        <a:t> ≥-6D)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-#.#±#.#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IOP (mmHg) 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Mean</a:t>
                      </a:r>
                      <a:r>
                        <a:rPr kumimoji="1" lang="en-US" altLang="ja-JP" sz="2000" b="1" baseline="0" dirty="0">
                          <a:solidFill>
                            <a:srgbClr val="FF0000"/>
                          </a:solidFill>
                        </a:rPr>
                        <a:t> deviation (dB, &lt;-15dB)</a:t>
                      </a:r>
                      <a:endParaRPr kumimoji="1" lang="ja-JP" altLang="en-US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</a:rPr>
                        <a:t>-##.#±#.#</a:t>
                      </a:r>
                      <a:endParaRPr kumimoji="1" lang="en-US" altLang="ja-JP" sz="2000" b="1" dirty="0">
                        <a:solidFill>
                          <a:srgbClr val="FF0000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601">
                <a:tc>
                  <a:txBody>
                    <a:bodyPr/>
                    <a:lstStyle/>
                    <a:p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(mean ± SD)</a:t>
                      </a:r>
                      <a:endParaRPr kumimoji="1" lang="en-US" altLang="ja-JP" sz="2000" b="1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E897C3A0-E704-7646-86BF-793C076D8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833" y="387224"/>
            <a:ext cx="8854540" cy="1492132"/>
          </a:xfrm>
        </p:spPr>
        <p:txBody>
          <a:bodyPr>
            <a:noAutofit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DH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と</a:t>
            </a: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NFLD</a:t>
            </a:r>
            <a:r>
              <a:rPr lang="ja-JP" altLang="en-US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>進行：原因か結果か？</a:t>
            </a:r>
            <a: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  <a:t/>
            </a:r>
            <a:br>
              <a:rPr lang="en-US" altLang="ja-JP" sz="4000" kern="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Segoe UI" panose="020B0502040204020203" pitchFamily="34" charset="0"/>
              </a:rPr>
            </a:br>
            <a:r>
              <a:rPr lang="en-US" altLang="ja-JP" sz="2800" b="1" kern="0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DH and</a:t>
            </a:r>
            <a:r>
              <a:rPr lang="en-US" altLang="ja-JP" sz="2800" b="1" dirty="0">
                <a:solidFill>
                  <a:srgbClr val="000000"/>
                </a:solidFill>
                <a:latin typeface="+mn-ea"/>
                <a:ea typeface="+mn-ea"/>
                <a:cs typeface="Segoe UI" panose="020B0502040204020203" pitchFamily="34" charset="0"/>
              </a:rPr>
              <a:t> Progression of NFLD : Cause or Effect ?</a:t>
            </a:r>
            <a:endParaRPr lang="ja-JP" altLang="en-US" sz="28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7458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614" y="1705189"/>
            <a:ext cx="5596387" cy="26039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" descr="Imag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780" y="1609693"/>
            <a:ext cx="7115039" cy="49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眼圧日内変動とは"/>
          <p:cNvSpPr txBox="1">
            <a:spLocks noGrp="1"/>
          </p:cNvSpPr>
          <p:nvPr>
            <p:ph type="title"/>
          </p:nvPr>
        </p:nvSpPr>
        <p:spPr>
          <a:xfrm>
            <a:off x="-133527" y="348155"/>
            <a:ext cx="9550400" cy="1080685"/>
          </a:xfrm>
          <a:prstGeom prst="rect">
            <a:avLst/>
          </a:prstGeom>
          <a:noFill/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実験動物の眼圧日内変動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en-US" altLang="ja-JP" sz="2800" b="1" dirty="0">
                <a:latin typeface="+mn-ea"/>
                <a:ea typeface="+mn-ea"/>
              </a:rPr>
              <a:t>Diurnal IOP variation in experimental animals</a:t>
            </a:r>
            <a:endParaRPr sz="2800" b="1" dirty="0">
              <a:latin typeface="+mn-ea"/>
              <a:ea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D59E0D7-E27E-114E-BED4-B76410F39E53}"/>
              </a:ext>
            </a:extLst>
          </p:cNvPr>
          <p:cNvSpPr txBox="1"/>
          <p:nvPr/>
        </p:nvSpPr>
        <p:spPr>
          <a:xfrm>
            <a:off x="3024250" y="3135087"/>
            <a:ext cx="118753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Rabbits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78E857-BD7A-414B-A1C0-BDDA88DC7CF9}"/>
              </a:ext>
            </a:extLst>
          </p:cNvPr>
          <p:cNvSpPr txBox="1"/>
          <p:nvPr/>
        </p:nvSpPr>
        <p:spPr>
          <a:xfrm>
            <a:off x="7031419" y="3135087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Rats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0A85791-42F0-1A44-81DA-85710BF8AAF9}"/>
              </a:ext>
            </a:extLst>
          </p:cNvPr>
          <p:cNvSpPr txBox="1"/>
          <p:nvPr/>
        </p:nvSpPr>
        <p:spPr>
          <a:xfrm>
            <a:off x="5711279" y="5250539"/>
            <a:ext cx="888057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solidFill>
                  <a:schemeClr val="accent6">
                    <a:lumMod val="75000"/>
                  </a:schemeClr>
                </a:solidFill>
              </a:rPr>
              <a:t>Mice</a:t>
            </a:r>
            <a:endParaRPr lang="ja-JP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8228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465</Words>
  <Application>Microsoft Office PowerPoint</Application>
  <PresentationFormat>画面に合わせる (4:3)</PresentationFormat>
  <Paragraphs>131</Paragraphs>
  <Slides>8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20" baseType="lpstr">
      <vt:lpstr>Helvetica Light</vt:lpstr>
      <vt:lpstr>ＭＳ Ｐゴシック</vt:lpstr>
      <vt:lpstr>Yu Gothic</vt:lpstr>
      <vt:lpstr>Yu Gothic</vt:lpstr>
      <vt:lpstr>游ゴシック Light</vt:lpstr>
      <vt:lpstr>Arial</vt:lpstr>
      <vt:lpstr>Calibri</vt:lpstr>
      <vt:lpstr>Calibri Light</vt:lpstr>
      <vt:lpstr>Georgia</vt:lpstr>
      <vt:lpstr>Segoe UI</vt:lpstr>
      <vt:lpstr>Times New Roman</vt:lpstr>
      <vt:lpstr>Office テーマ</vt:lpstr>
      <vt:lpstr>日本の眼科医の未来 The Future of Japanese Ophthalmologists</vt:lpstr>
      <vt:lpstr>本日の話題 Today’s topic</vt:lpstr>
      <vt:lpstr>眼科医総数と勤務形態 The number of ophthalmologists and work-places</vt:lpstr>
      <vt:lpstr>JJO引用論文の掲載誌 Publications of papers citing JJO</vt:lpstr>
      <vt:lpstr>症例から学び研究する緑内障学</vt:lpstr>
      <vt:lpstr>症例から学び研究する緑内障学 “Glaucomatology” learn from patients and conduct research </vt:lpstr>
      <vt:lpstr>DHとNFLD進行：原因か結果か？ DH and Progression of NFLD : Cause or Effect ?</vt:lpstr>
      <vt:lpstr>実験動物の眼圧日内変動 Diurnal IOP variation in experimental animals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陽子</dc:creator>
  <cp:lastModifiedBy>ganka</cp:lastModifiedBy>
  <cp:revision>27</cp:revision>
  <dcterms:created xsi:type="dcterms:W3CDTF">2019-10-30T07:48:18Z</dcterms:created>
  <dcterms:modified xsi:type="dcterms:W3CDTF">2020-09-02T04:25:27Z</dcterms:modified>
</cp:coreProperties>
</file>